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7"/>
  </p:notesMasterIdLst>
  <p:handoutMasterIdLst>
    <p:handoutMasterId r:id="rId28"/>
  </p:handoutMasterIdLst>
  <p:sldIdLst>
    <p:sldId id="803" r:id="rId5"/>
    <p:sldId id="651" r:id="rId6"/>
    <p:sldId id="790" r:id="rId7"/>
    <p:sldId id="858" r:id="rId8"/>
    <p:sldId id="832" r:id="rId9"/>
    <p:sldId id="836" r:id="rId10"/>
    <p:sldId id="859" r:id="rId11"/>
    <p:sldId id="820" r:id="rId12"/>
    <p:sldId id="822" r:id="rId13"/>
    <p:sldId id="860" r:id="rId14"/>
    <p:sldId id="861" r:id="rId15"/>
    <p:sldId id="862" r:id="rId16"/>
    <p:sldId id="863" r:id="rId17"/>
    <p:sldId id="864" r:id="rId18"/>
    <p:sldId id="842" r:id="rId19"/>
    <p:sldId id="843" r:id="rId20"/>
    <p:sldId id="855" r:id="rId21"/>
    <p:sldId id="865" r:id="rId22"/>
    <p:sldId id="849" r:id="rId23"/>
    <p:sldId id="866" r:id="rId24"/>
    <p:sldId id="807" r:id="rId25"/>
    <p:sldId id="86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492361-D532-405C-9658-15EEFC367837}">
          <p14:sldIdLst>
            <p14:sldId id="803"/>
            <p14:sldId id="651"/>
            <p14:sldId id="790"/>
            <p14:sldId id="858"/>
            <p14:sldId id="832"/>
            <p14:sldId id="836"/>
            <p14:sldId id="859"/>
            <p14:sldId id="820"/>
            <p14:sldId id="822"/>
            <p14:sldId id="860"/>
            <p14:sldId id="861"/>
            <p14:sldId id="862"/>
            <p14:sldId id="863"/>
            <p14:sldId id="864"/>
            <p14:sldId id="842"/>
            <p14:sldId id="843"/>
            <p14:sldId id="855"/>
            <p14:sldId id="865"/>
            <p14:sldId id="849"/>
            <p14:sldId id="866"/>
            <p14:sldId id="807"/>
            <p14:sldId id="867"/>
          </p14:sldIdLst>
        </p14:section>
      </p14:sectionLst>
    </p:ext>
    <p:ext uri="{EFAFB233-063F-42B5-8137-9DF3F51BA10A}">
      <p15:sldGuideLst xmlns:p15="http://schemas.microsoft.com/office/powerpoint/2012/main">
        <p15:guide id="1" orient="horz" pos="8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ran Sunak" initials="SS" lastIdx="2" clrIdx="0"/>
  <p:cmAuthor id="2" name="Baeza, Enrique@DTSC" initials="BE" lastIdx="22" clrIdx="1"/>
  <p:cmAuthor id="3" name="Becker, Antonia@DTSC" initials="BA" lastIdx="1" clrIdx="2"/>
  <p:cmAuthor id="4" name="Jaren Gaither" initials="JG" lastIdx="9" clrIdx="3"/>
  <p:cmAuthor id="5" name="Pang, Hansen@DTSC" initials="PH" lastIdx="20" clrIdx="4">
    <p:extLst>
      <p:ext uri="{19B8F6BF-5375-455C-9EA6-DF929625EA0E}">
        <p15:presenceInfo xmlns:p15="http://schemas.microsoft.com/office/powerpoint/2012/main" userId="S::Hansen.Pang@dtsc.ca.gov::7508ccc0-8075-4f4e-9dd5-38206d5c6a54" providerId="AD"/>
      </p:ext>
    </p:extLst>
  </p:cmAuthor>
  <p:cmAuthor id="6" name="Clark, Dylan@DTSC" initials="CD" lastIdx="2" clrIdx="5">
    <p:extLst>
      <p:ext uri="{19B8F6BF-5375-455C-9EA6-DF929625EA0E}">
        <p15:presenceInfo xmlns:p15="http://schemas.microsoft.com/office/powerpoint/2012/main" userId="S::Dylan.Clark@dtsc.ca.gov::29965bbe-c15d-4185-b59f-5580a1b84666" providerId="AD"/>
      </p:ext>
    </p:extLst>
  </p:cmAuthor>
  <p:cmAuthor id="7" name="J  Numazu, DTSC" initials="JRN" lastIdx="11" clrIdx="6">
    <p:extLst>
      <p:ext uri="{19B8F6BF-5375-455C-9EA6-DF929625EA0E}">
        <p15:presenceInfo xmlns:p15="http://schemas.microsoft.com/office/powerpoint/2012/main" userId="J  Numazu, DTSC" providerId="None"/>
      </p:ext>
    </p:extLst>
  </p:cmAuthor>
  <p:cmAuthor id="8" name="Taylor, Brian@DTSC" initials="bst" lastIdx="12" clrIdx="7">
    <p:extLst>
      <p:ext uri="{19B8F6BF-5375-455C-9EA6-DF929625EA0E}">
        <p15:presenceInfo xmlns:p15="http://schemas.microsoft.com/office/powerpoint/2012/main" userId="Taylor, Brian@DTSC" providerId="None"/>
      </p:ext>
    </p:extLst>
  </p:cmAuthor>
  <p:cmAuthor id="9" name="Negri, Francesca@DTSC" initials="NF" lastIdx="10" clrIdx="8">
    <p:extLst>
      <p:ext uri="{19B8F6BF-5375-455C-9EA6-DF929625EA0E}">
        <p15:presenceInfo xmlns:p15="http://schemas.microsoft.com/office/powerpoint/2012/main" userId="S::Francesca.Negri@dtsc.ca.gov::e51acaaa-1822-4a50-8691-4717120e6e62" providerId="AD"/>
      </p:ext>
    </p:extLst>
  </p:cmAuthor>
  <p:cmAuthor id="10" name="Williams, Meredith@DTSC" initials="WM" lastIdx="13" clrIdx="9">
    <p:extLst>
      <p:ext uri="{19B8F6BF-5375-455C-9EA6-DF929625EA0E}">
        <p15:presenceInfo xmlns:p15="http://schemas.microsoft.com/office/powerpoint/2012/main" userId="S::Meredith.Williams@dtsc.ca.gov::b5c91f6d-c585-4bc2-a500-647c81fdfd4c" providerId="AD"/>
      </p:ext>
    </p:extLst>
  </p:cmAuthor>
  <p:cmAuthor id="11" name="Boeh-Sobon, Baxter@DTSC" initials="BB" lastIdx="32" clrIdx="10">
    <p:extLst>
      <p:ext uri="{19B8F6BF-5375-455C-9EA6-DF929625EA0E}">
        <p15:presenceInfo xmlns:p15="http://schemas.microsoft.com/office/powerpoint/2012/main" userId="S::Baxter.Boeh-Sobon@dtsc.ca.gov::7867ea8d-f115-401d-979e-d77e829e6095" providerId="AD"/>
      </p:ext>
    </p:extLst>
  </p:cmAuthor>
  <p:cmAuthor id="12" name="Jane Numazu@DTSC" initials="JRN" lastIdx="1" clrIdx="11">
    <p:extLst>
      <p:ext uri="{19B8F6BF-5375-455C-9EA6-DF929625EA0E}">
        <p15:presenceInfo xmlns:p15="http://schemas.microsoft.com/office/powerpoint/2012/main" userId="Jane Numazu@DTSC" providerId="None"/>
      </p:ext>
    </p:extLst>
  </p:cmAuthor>
  <p:cmAuthor id="13" name="Numazu, Jane@DTSC" initials="JRN" lastIdx="25" clrIdx="12">
    <p:extLst>
      <p:ext uri="{19B8F6BF-5375-455C-9EA6-DF929625EA0E}">
        <p15:presenceInfo xmlns:p15="http://schemas.microsoft.com/office/powerpoint/2012/main" userId="Numazu, Jane@DTSC" providerId="None"/>
      </p:ext>
    </p:extLst>
  </p:cmAuthor>
  <p:cmAuthor id="14" name="Udasco, Celene@DTSC" initials="UC" lastIdx="64" clrIdx="13">
    <p:extLst>
      <p:ext uri="{19B8F6BF-5375-455C-9EA6-DF929625EA0E}">
        <p15:presenceInfo xmlns:p15="http://schemas.microsoft.com/office/powerpoint/2012/main" userId="S::Celene.Udasco@dtsc.ca.gov::046d5226-24ac-48e1-9cbf-cbb45496b2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99"/>
    <a:srgbClr val="75AEA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BE8DB-3178-423A-8DA1-A04BC86C9214}" v="1" dt="2021-02-02T20:50:31.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guide orient="horz" pos="86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17E86EA-13AA-409A-99CF-C7EAA5904872}"/>
    <pc:docChg chg="modSld">
      <pc:chgData name="" userId="" providerId="" clId="Web-{117E86EA-13AA-409A-99CF-C7EAA5904872}" dt="2021-02-01T23:34:37.959" v="3" actId="20577"/>
      <pc:docMkLst>
        <pc:docMk/>
      </pc:docMkLst>
      <pc:sldChg chg="modSp">
        <pc:chgData name="" userId="" providerId="" clId="Web-{117E86EA-13AA-409A-99CF-C7EAA5904872}" dt="2021-02-01T23:34:37.959" v="3" actId="20577"/>
        <pc:sldMkLst>
          <pc:docMk/>
          <pc:sldMk cId="4082917236" sldId="803"/>
        </pc:sldMkLst>
        <pc:spChg chg="mod">
          <ac:chgData name="" userId="" providerId="" clId="Web-{117E86EA-13AA-409A-99CF-C7EAA5904872}" dt="2021-02-01T23:34:37.959" v="3" actId="20577"/>
          <ac:spMkLst>
            <pc:docMk/>
            <pc:sldMk cId="4082917236" sldId="803"/>
            <ac:spMk id="5" creationId="{810DF9F0-20FE-44B7-8E30-5DF17FBB74BA}"/>
          </ac:spMkLst>
        </pc:spChg>
      </pc:sldChg>
    </pc:docChg>
  </pc:docChgLst>
  <pc:docChgLst>
    <pc:chgData name="Numazu, Jane@DTSC" userId="bf224119-cf43-4895-b775-89cd4d95e755" providerId="ADAL" clId="{D0F3C299-FADB-4B16-B36A-14E83C770F7C}"/>
    <pc:docChg chg="undo custSel delSld modSld modSection">
      <pc:chgData name="Numazu, Jane@DTSC" userId="bf224119-cf43-4895-b775-89cd4d95e755" providerId="ADAL" clId="{D0F3C299-FADB-4B16-B36A-14E83C770F7C}" dt="2021-02-03T02:49:26.643" v="94" actId="2696"/>
      <pc:docMkLst>
        <pc:docMk/>
      </pc:docMkLst>
      <pc:sldChg chg="del">
        <pc:chgData name="Numazu, Jane@DTSC" userId="bf224119-cf43-4895-b775-89cd4d95e755" providerId="ADAL" clId="{D0F3C299-FADB-4B16-B36A-14E83C770F7C}" dt="2021-02-03T02:49:26.643" v="94" actId="2696"/>
        <pc:sldMkLst>
          <pc:docMk/>
          <pc:sldMk cId="3890420104" sldId="799"/>
        </pc:sldMkLst>
      </pc:sldChg>
      <pc:sldChg chg="modSp mod">
        <pc:chgData name="Numazu, Jane@DTSC" userId="bf224119-cf43-4895-b775-89cd4d95e755" providerId="ADAL" clId="{D0F3C299-FADB-4B16-B36A-14E83C770F7C}" dt="2021-02-03T02:49:19.105" v="93" actId="20577"/>
        <pc:sldMkLst>
          <pc:docMk/>
          <pc:sldMk cId="1658227162" sldId="807"/>
        </pc:sldMkLst>
        <pc:spChg chg="mod">
          <ac:chgData name="Numazu, Jane@DTSC" userId="bf224119-cf43-4895-b775-89cd4d95e755" providerId="ADAL" clId="{D0F3C299-FADB-4B16-B36A-14E83C770F7C}" dt="2021-02-03T02:49:19.105" v="93" actId="20577"/>
          <ac:spMkLst>
            <pc:docMk/>
            <pc:sldMk cId="1658227162" sldId="807"/>
            <ac:spMk id="2" creationId="{845020F5-6B7B-44CB-BDE1-5C445B4E5CE3}"/>
          </ac:spMkLst>
        </pc:spChg>
      </pc:sldChg>
      <pc:sldChg chg="modSp mod">
        <pc:chgData name="Numazu, Jane@DTSC" userId="bf224119-cf43-4895-b775-89cd4d95e755" providerId="ADAL" clId="{D0F3C299-FADB-4B16-B36A-14E83C770F7C}" dt="2021-02-03T02:45:00.726" v="16" actId="20577"/>
        <pc:sldMkLst>
          <pc:docMk/>
          <pc:sldMk cId="3363763959" sldId="820"/>
        </pc:sldMkLst>
        <pc:spChg chg="mod">
          <ac:chgData name="Numazu, Jane@DTSC" userId="bf224119-cf43-4895-b775-89cd4d95e755" providerId="ADAL" clId="{D0F3C299-FADB-4B16-B36A-14E83C770F7C}" dt="2021-02-03T02:45:00.726" v="16" actId="20577"/>
          <ac:spMkLst>
            <pc:docMk/>
            <pc:sldMk cId="3363763959" sldId="820"/>
            <ac:spMk id="4" creationId="{51A00DE7-0F7A-472F-92EC-2C5F2A7EFDDF}"/>
          </ac:spMkLst>
        </pc:spChg>
      </pc:sldChg>
      <pc:sldChg chg="modSp mod">
        <pc:chgData name="Numazu, Jane@DTSC" userId="bf224119-cf43-4895-b775-89cd4d95e755" providerId="ADAL" clId="{D0F3C299-FADB-4B16-B36A-14E83C770F7C}" dt="2021-02-03T02:45:24.604" v="22" actId="20577"/>
        <pc:sldMkLst>
          <pc:docMk/>
          <pc:sldMk cId="2523192838" sldId="822"/>
        </pc:sldMkLst>
        <pc:spChg chg="mod">
          <ac:chgData name="Numazu, Jane@DTSC" userId="bf224119-cf43-4895-b775-89cd4d95e755" providerId="ADAL" clId="{D0F3C299-FADB-4B16-B36A-14E83C770F7C}" dt="2021-02-03T02:45:24.604" v="22" actId="20577"/>
          <ac:spMkLst>
            <pc:docMk/>
            <pc:sldMk cId="2523192838" sldId="822"/>
            <ac:spMk id="4" creationId="{51A00DE7-0F7A-472F-92EC-2C5F2A7EFDDF}"/>
          </ac:spMkLst>
        </pc:spChg>
      </pc:sldChg>
      <pc:sldChg chg="delSp modSp mod">
        <pc:chgData name="Numazu, Jane@DTSC" userId="bf224119-cf43-4895-b775-89cd4d95e755" providerId="ADAL" clId="{D0F3C299-FADB-4B16-B36A-14E83C770F7C}" dt="2021-02-03T02:47:19.601" v="71" actId="478"/>
        <pc:sldMkLst>
          <pc:docMk/>
          <pc:sldMk cId="813928388" sldId="842"/>
        </pc:sldMkLst>
        <pc:graphicFrameChg chg="del modGraphic">
          <ac:chgData name="Numazu, Jane@DTSC" userId="bf224119-cf43-4895-b775-89cd4d95e755" providerId="ADAL" clId="{D0F3C299-FADB-4B16-B36A-14E83C770F7C}" dt="2021-02-03T02:47:19.601" v="71" actId="478"/>
          <ac:graphicFrameMkLst>
            <pc:docMk/>
            <pc:sldMk cId="813928388" sldId="842"/>
            <ac:graphicFrameMk id="17" creationId="{CB933A16-9D32-4887-A489-71FB475A2CD7}"/>
          </ac:graphicFrameMkLst>
        </pc:graphicFrameChg>
      </pc:sldChg>
      <pc:sldChg chg="delSp mod">
        <pc:chgData name="Numazu, Jane@DTSC" userId="bf224119-cf43-4895-b775-89cd4d95e755" providerId="ADAL" clId="{D0F3C299-FADB-4B16-B36A-14E83C770F7C}" dt="2021-02-03T02:48:28.338" v="82" actId="478"/>
        <pc:sldMkLst>
          <pc:docMk/>
          <pc:sldMk cId="2875987633" sldId="849"/>
        </pc:sldMkLst>
        <pc:graphicFrameChg chg="del">
          <ac:chgData name="Numazu, Jane@DTSC" userId="bf224119-cf43-4895-b775-89cd4d95e755" providerId="ADAL" clId="{D0F3C299-FADB-4B16-B36A-14E83C770F7C}" dt="2021-02-03T02:48:28.338" v="82" actId="478"/>
          <ac:graphicFrameMkLst>
            <pc:docMk/>
            <pc:sldMk cId="2875987633" sldId="849"/>
            <ac:graphicFrameMk id="18" creationId="{437F8714-847B-4150-B6AB-0C112A35C990}"/>
          </ac:graphicFrameMkLst>
        </pc:graphicFrameChg>
      </pc:sldChg>
      <pc:sldChg chg="modSp mod">
        <pc:chgData name="Numazu, Jane@DTSC" userId="bf224119-cf43-4895-b775-89cd4d95e755" providerId="ADAL" clId="{D0F3C299-FADB-4B16-B36A-14E83C770F7C}" dt="2021-02-03T02:47:38.004" v="76" actId="20577"/>
        <pc:sldMkLst>
          <pc:docMk/>
          <pc:sldMk cId="1688264755" sldId="855"/>
        </pc:sldMkLst>
        <pc:spChg chg="mod">
          <ac:chgData name="Numazu, Jane@DTSC" userId="bf224119-cf43-4895-b775-89cd4d95e755" providerId="ADAL" clId="{D0F3C299-FADB-4B16-B36A-14E83C770F7C}" dt="2021-02-03T02:47:38.004" v="76" actId="20577"/>
          <ac:spMkLst>
            <pc:docMk/>
            <pc:sldMk cId="1688264755" sldId="855"/>
            <ac:spMk id="4" creationId="{51A00DE7-0F7A-472F-92EC-2C5F2A7EFDDF}"/>
          </ac:spMkLst>
        </pc:spChg>
      </pc:sldChg>
      <pc:sldChg chg="delSp modSp mod">
        <pc:chgData name="Numazu, Jane@DTSC" userId="bf224119-cf43-4895-b775-89cd4d95e755" providerId="ADAL" clId="{D0F3C299-FADB-4B16-B36A-14E83C770F7C}" dt="2021-02-03T02:44:23.486" v="3" actId="20577"/>
        <pc:sldMkLst>
          <pc:docMk/>
          <pc:sldMk cId="2296408181" sldId="859"/>
        </pc:sldMkLst>
        <pc:spChg chg="mod">
          <ac:chgData name="Numazu, Jane@DTSC" userId="bf224119-cf43-4895-b775-89cd4d95e755" providerId="ADAL" clId="{D0F3C299-FADB-4B16-B36A-14E83C770F7C}" dt="2021-02-03T02:44:23.486" v="3" actId="20577"/>
          <ac:spMkLst>
            <pc:docMk/>
            <pc:sldMk cId="2296408181" sldId="859"/>
            <ac:spMk id="6" creationId="{8CEF45F1-12C8-41FC-831F-262A5F356A8C}"/>
          </ac:spMkLst>
        </pc:spChg>
        <pc:graphicFrameChg chg="del modGraphic">
          <ac:chgData name="Numazu, Jane@DTSC" userId="bf224119-cf43-4895-b775-89cd4d95e755" providerId="ADAL" clId="{D0F3C299-FADB-4B16-B36A-14E83C770F7C}" dt="2021-02-03T02:44:14.575" v="1" actId="478"/>
          <ac:graphicFrameMkLst>
            <pc:docMk/>
            <pc:sldMk cId="2296408181" sldId="859"/>
            <ac:graphicFrameMk id="10" creationId="{D08DB15A-3400-4048-A5C1-C1F74F5E30BC}"/>
          </ac:graphicFrameMkLst>
        </pc:graphicFrameChg>
      </pc:sldChg>
      <pc:sldChg chg="modSp mod">
        <pc:chgData name="Numazu, Jane@DTSC" userId="bf224119-cf43-4895-b775-89cd4d95e755" providerId="ADAL" clId="{D0F3C299-FADB-4B16-B36A-14E83C770F7C}" dt="2021-02-03T02:45:53.345" v="38" actId="20577"/>
        <pc:sldMkLst>
          <pc:docMk/>
          <pc:sldMk cId="3398650147" sldId="860"/>
        </pc:sldMkLst>
        <pc:spChg chg="mod">
          <ac:chgData name="Numazu, Jane@DTSC" userId="bf224119-cf43-4895-b775-89cd4d95e755" providerId="ADAL" clId="{D0F3C299-FADB-4B16-B36A-14E83C770F7C}" dt="2021-02-03T02:45:53.345" v="38" actId="20577"/>
          <ac:spMkLst>
            <pc:docMk/>
            <pc:sldMk cId="3398650147" sldId="860"/>
            <ac:spMk id="4" creationId="{51A00DE7-0F7A-472F-92EC-2C5F2A7EFDDF}"/>
          </ac:spMkLst>
        </pc:spChg>
      </pc:sldChg>
      <pc:sldChg chg="modSp mod">
        <pc:chgData name="Numazu, Jane@DTSC" userId="bf224119-cf43-4895-b775-89cd4d95e755" providerId="ADAL" clId="{D0F3C299-FADB-4B16-B36A-14E83C770F7C}" dt="2021-02-03T02:46:03.593" v="44" actId="20577"/>
        <pc:sldMkLst>
          <pc:docMk/>
          <pc:sldMk cId="526422485" sldId="861"/>
        </pc:sldMkLst>
        <pc:spChg chg="mod">
          <ac:chgData name="Numazu, Jane@DTSC" userId="bf224119-cf43-4895-b775-89cd4d95e755" providerId="ADAL" clId="{D0F3C299-FADB-4B16-B36A-14E83C770F7C}" dt="2021-02-03T02:46:03.593" v="44" actId="20577"/>
          <ac:spMkLst>
            <pc:docMk/>
            <pc:sldMk cId="526422485" sldId="861"/>
            <ac:spMk id="4" creationId="{51A00DE7-0F7A-472F-92EC-2C5F2A7EFDDF}"/>
          </ac:spMkLst>
        </pc:spChg>
      </pc:sldChg>
      <pc:sldChg chg="modSp mod">
        <pc:chgData name="Numazu, Jane@DTSC" userId="bf224119-cf43-4895-b775-89cd4d95e755" providerId="ADAL" clId="{D0F3C299-FADB-4B16-B36A-14E83C770F7C}" dt="2021-02-03T02:46:11.268" v="49" actId="20577"/>
        <pc:sldMkLst>
          <pc:docMk/>
          <pc:sldMk cId="1175859225" sldId="862"/>
        </pc:sldMkLst>
        <pc:spChg chg="mod">
          <ac:chgData name="Numazu, Jane@DTSC" userId="bf224119-cf43-4895-b775-89cd4d95e755" providerId="ADAL" clId="{D0F3C299-FADB-4B16-B36A-14E83C770F7C}" dt="2021-02-03T02:46:11.268" v="49" actId="20577"/>
          <ac:spMkLst>
            <pc:docMk/>
            <pc:sldMk cId="1175859225" sldId="862"/>
            <ac:spMk id="4" creationId="{51A00DE7-0F7A-472F-92EC-2C5F2A7EFDDF}"/>
          </ac:spMkLst>
        </pc:spChg>
      </pc:sldChg>
      <pc:sldChg chg="modSp mod">
        <pc:chgData name="Numazu, Jane@DTSC" userId="bf224119-cf43-4895-b775-89cd4d95e755" providerId="ADAL" clId="{D0F3C299-FADB-4B16-B36A-14E83C770F7C}" dt="2021-02-03T02:46:43.563" v="64" actId="20577"/>
        <pc:sldMkLst>
          <pc:docMk/>
          <pc:sldMk cId="205889604" sldId="863"/>
        </pc:sldMkLst>
        <pc:spChg chg="mod">
          <ac:chgData name="Numazu, Jane@DTSC" userId="bf224119-cf43-4895-b775-89cd4d95e755" providerId="ADAL" clId="{D0F3C299-FADB-4B16-B36A-14E83C770F7C}" dt="2021-02-03T02:46:43.563" v="64" actId="20577"/>
          <ac:spMkLst>
            <pc:docMk/>
            <pc:sldMk cId="205889604" sldId="863"/>
            <ac:spMk id="4" creationId="{51A00DE7-0F7A-472F-92EC-2C5F2A7EFDDF}"/>
          </ac:spMkLst>
        </pc:spChg>
      </pc:sldChg>
      <pc:sldChg chg="modSp mod">
        <pc:chgData name="Numazu, Jane@DTSC" userId="bf224119-cf43-4895-b775-89cd4d95e755" providerId="ADAL" clId="{D0F3C299-FADB-4B16-B36A-14E83C770F7C}" dt="2021-02-03T02:47:02.911" v="69" actId="20577"/>
        <pc:sldMkLst>
          <pc:docMk/>
          <pc:sldMk cId="515820035" sldId="864"/>
        </pc:sldMkLst>
        <pc:spChg chg="mod">
          <ac:chgData name="Numazu, Jane@DTSC" userId="bf224119-cf43-4895-b775-89cd4d95e755" providerId="ADAL" clId="{D0F3C299-FADB-4B16-B36A-14E83C770F7C}" dt="2021-02-03T02:47:02.911" v="69" actId="20577"/>
          <ac:spMkLst>
            <pc:docMk/>
            <pc:sldMk cId="515820035" sldId="864"/>
            <ac:spMk id="4" creationId="{51A00DE7-0F7A-472F-92EC-2C5F2A7EFDDF}"/>
          </ac:spMkLst>
        </pc:spChg>
      </pc:sldChg>
      <pc:sldChg chg="modSp mod">
        <pc:chgData name="Numazu, Jane@DTSC" userId="bf224119-cf43-4895-b775-89cd4d95e755" providerId="ADAL" clId="{D0F3C299-FADB-4B16-B36A-14E83C770F7C}" dt="2021-02-03T02:47:54.133" v="81" actId="20577"/>
        <pc:sldMkLst>
          <pc:docMk/>
          <pc:sldMk cId="1008298228" sldId="865"/>
        </pc:sldMkLst>
        <pc:spChg chg="mod">
          <ac:chgData name="Numazu, Jane@DTSC" userId="bf224119-cf43-4895-b775-89cd4d95e755" providerId="ADAL" clId="{D0F3C299-FADB-4B16-B36A-14E83C770F7C}" dt="2021-02-03T02:47:54.133" v="81" actId="20577"/>
          <ac:spMkLst>
            <pc:docMk/>
            <pc:sldMk cId="1008298228" sldId="865"/>
            <ac:spMk id="4" creationId="{51A00DE7-0F7A-472F-92EC-2C5F2A7EFDDF}"/>
          </ac:spMkLst>
        </pc:spChg>
      </pc:sldChg>
      <pc:sldChg chg="modSp mod">
        <pc:chgData name="Numazu, Jane@DTSC" userId="bf224119-cf43-4895-b775-89cd4d95e755" providerId="ADAL" clId="{D0F3C299-FADB-4B16-B36A-14E83C770F7C}" dt="2021-02-03T02:49:02.146" v="89" actId="179"/>
        <pc:sldMkLst>
          <pc:docMk/>
          <pc:sldMk cId="4197519339" sldId="866"/>
        </pc:sldMkLst>
        <pc:graphicFrameChg chg="modGraphic">
          <ac:chgData name="Numazu, Jane@DTSC" userId="bf224119-cf43-4895-b775-89cd4d95e755" providerId="ADAL" clId="{D0F3C299-FADB-4B16-B36A-14E83C770F7C}" dt="2021-02-03T02:49:02.146" v="89" actId="179"/>
          <ac:graphicFrameMkLst>
            <pc:docMk/>
            <pc:sldMk cId="4197519339" sldId="866"/>
            <ac:graphicFrameMk id="16" creationId="{EE617A70-CB78-4953-9E0C-257B3C0E3F20}"/>
          </ac:graphicFrameMkLst>
        </pc:graphicFrameChg>
      </pc:sldChg>
    </pc:docChg>
  </pc:docChgLst>
  <pc:docChgLst>
    <pc:chgData name="Numazu, Jane@DTSC" userId="bf224119-cf43-4895-b775-89cd4d95e755" providerId="ADAL" clId="{F22D6DD9-D5C6-4A14-89A0-8B4F06D896A9}"/>
    <pc:docChg chg="undo redo custSel modSld">
      <pc:chgData name="Numazu, Jane@DTSC" userId="bf224119-cf43-4895-b775-89cd4d95e755" providerId="ADAL" clId="{F22D6DD9-D5C6-4A14-89A0-8B4F06D896A9}" dt="2021-01-25T07:40:46.204" v="351" actId="1076"/>
      <pc:docMkLst>
        <pc:docMk/>
      </pc:docMkLst>
      <pc:sldChg chg="modSp mod">
        <pc:chgData name="Numazu, Jane@DTSC" userId="bf224119-cf43-4895-b775-89cd4d95e755" providerId="ADAL" clId="{F22D6DD9-D5C6-4A14-89A0-8B4F06D896A9}" dt="2021-01-25T07:34:00.534" v="313" actId="20577"/>
        <pc:sldMkLst>
          <pc:docMk/>
          <pc:sldMk cId="1658227162" sldId="807"/>
        </pc:sldMkLst>
        <pc:spChg chg="mod">
          <ac:chgData name="Numazu, Jane@DTSC" userId="bf224119-cf43-4895-b775-89cd4d95e755" providerId="ADAL" clId="{F22D6DD9-D5C6-4A14-89A0-8B4F06D896A9}" dt="2021-01-25T07:34:00.534" v="313" actId="20577"/>
          <ac:spMkLst>
            <pc:docMk/>
            <pc:sldMk cId="1658227162" sldId="807"/>
            <ac:spMk id="2" creationId="{845020F5-6B7B-44CB-BDE1-5C445B4E5CE3}"/>
          </ac:spMkLst>
        </pc:spChg>
      </pc:sldChg>
      <pc:sldChg chg="modSp mod">
        <pc:chgData name="Numazu, Jane@DTSC" userId="bf224119-cf43-4895-b775-89cd4d95e755" providerId="ADAL" clId="{F22D6DD9-D5C6-4A14-89A0-8B4F06D896A9}" dt="2021-01-25T07:26:38.776" v="231" actId="20577"/>
        <pc:sldMkLst>
          <pc:docMk/>
          <pc:sldMk cId="3363763959" sldId="820"/>
        </pc:sldMkLst>
        <pc:spChg chg="mod">
          <ac:chgData name="Numazu, Jane@DTSC" userId="bf224119-cf43-4895-b775-89cd4d95e755" providerId="ADAL" clId="{F22D6DD9-D5C6-4A14-89A0-8B4F06D896A9}" dt="2021-01-25T07:25:37.166" v="216" actId="20577"/>
          <ac:spMkLst>
            <pc:docMk/>
            <pc:sldMk cId="3363763959" sldId="820"/>
            <ac:spMk id="4" creationId="{51A00DE7-0F7A-472F-92EC-2C5F2A7EFDDF}"/>
          </ac:spMkLst>
        </pc:spChg>
        <pc:spChg chg="mod">
          <ac:chgData name="Numazu, Jane@DTSC" userId="bf224119-cf43-4895-b775-89cd4d95e755" providerId="ADAL" clId="{F22D6DD9-D5C6-4A14-89A0-8B4F06D896A9}" dt="2021-01-25T07:26:38.776" v="231" actId="20577"/>
          <ac:spMkLst>
            <pc:docMk/>
            <pc:sldMk cId="3363763959" sldId="820"/>
            <ac:spMk id="6" creationId="{8402BCEF-AF41-48BA-8F09-BCA0CBAE1E4B}"/>
          </ac:spMkLst>
        </pc:spChg>
      </pc:sldChg>
      <pc:sldChg chg="modSp mod">
        <pc:chgData name="Numazu, Jane@DTSC" userId="bf224119-cf43-4895-b775-89cd4d95e755" providerId="ADAL" clId="{F22D6DD9-D5C6-4A14-89A0-8B4F06D896A9}" dt="2021-01-25T07:29:11.338" v="241" actId="20577"/>
        <pc:sldMkLst>
          <pc:docMk/>
          <pc:sldMk cId="2523192838" sldId="822"/>
        </pc:sldMkLst>
        <pc:spChg chg="mod">
          <ac:chgData name="Numazu, Jane@DTSC" userId="bf224119-cf43-4895-b775-89cd4d95e755" providerId="ADAL" clId="{F22D6DD9-D5C6-4A14-89A0-8B4F06D896A9}" dt="2021-01-25T07:29:11.338" v="241" actId="20577"/>
          <ac:spMkLst>
            <pc:docMk/>
            <pc:sldMk cId="2523192838" sldId="822"/>
            <ac:spMk id="6" creationId="{8402BCEF-AF41-48BA-8F09-BCA0CBAE1E4B}"/>
          </ac:spMkLst>
        </pc:spChg>
      </pc:sldChg>
      <pc:sldChg chg="modSp mod">
        <pc:chgData name="Numazu, Jane@DTSC" userId="bf224119-cf43-4895-b775-89cd4d95e755" providerId="ADAL" clId="{F22D6DD9-D5C6-4A14-89A0-8B4F06D896A9}" dt="2021-01-25T07:38:44.468" v="342" actId="1076"/>
        <pc:sldMkLst>
          <pc:docMk/>
          <pc:sldMk cId="2105409015" sldId="832"/>
        </pc:sldMkLst>
        <pc:spChg chg="mod">
          <ac:chgData name="Numazu, Jane@DTSC" userId="bf224119-cf43-4895-b775-89cd4d95e755" providerId="ADAL" clId="{F22D6DD9-D5C6-4A14-89A0-8B4F06D896A9}" dt="2021-01-25T07:38:44.468" v="342" actId="1076"/>
          <ac:spMkLst>
            <pc:docMk/>
            <pc:sldMk cId="2105409015" sldId="832"/>
            <ac:spMk id="2" creationId="{A93AAB8A-9FC8-4292-B8DA-5AC7F1A43D7C}"/>
          </ac:spMkLst>
        </pc:spChg>
        <pc:spChg chg="mod">
          <ac:chgData name="Numazu, Jane@DTSC" userId="bf224119-cf43-4895-b775-89cd4d95e755" providerId="ADAL" clId="{F22D6DD9-D5C6-4A14-89A0-8B4F06D896A9}" dt="2021-01-25T07:20:50.364" v="110" actId="20577"/>
          <ac:spMkLst>
            <pc:docMk/>
            <pc:sldMk cId="2105409015" sldId="832"/>
            <ac:spMk id="6" creationId="{8CEF45F1-12C8-41FC-831F-262A5F356A8C}"/>
          </ac:spMkLst>
        </pc:spChg>
        <pc:spChg chg="mod">
          <ac:chgData name="Numazu, Jane@DTSC" userId="bf224119-cf43-4895-b775-89cd4d95e755" providerId="ADAL" clId="{F22D6DD9-D5C6-4A14-89A0-8B4F06D896A9}" dt="2021-01-25T07:38:35.135" v="340" actId="1076"/>
          <ac:spMkLst>
            <pc:docMk/>
            <pc:sldMk cId="2105409015" sldId="832"/>
            <ac:spMk id="10" creationId="{094E37A1-3335-4EB1-BCE0-C42F602932F0}"/>
          </ac:spMkLst>
        </pc:spChg>
        <pc:picChg chg="mod">
          <ac:chgData name="Numazu, Jane@DTSC" userId="bf224119-cf43-4895-b775-89cd4d95e755" providerId="ADAL" clId="{F22D6DD9-D5C6-4A14-89A0-8B4F06D896A9}" dt="2021-01-25T07:38:38.144" v="341" actId="1076"/>
          <ac:picMkLst>
            <pc:docMk/>
            <pc:sldMk cId="2105409015" sldId="832"/>
            <ac:picMk id="17" creationId="{4A8C8996-940B-40C5-AD3C-B786B7D69C1D}"/>
          </ac:picMkLst>
        </pc:picChg>
      </pc:sldChg>
      <pc:sldChg chg="modSp mod">
        <pc:chgData name="Numazu, Jane@DTSC" userId="bf224119-cf43-4895-b775-89cd4d95e755" providerId="ADAL" clId="{F22D6DD9-D5C6-4A14-89A0-8B4F06D896A9}" dt="2021-01-25T07:40:36.252" v="349" actId="1076"/>
        <pc:sldMkLst>
          <pc:docMk/>
          <pc:sldMk cId="1756716222" sldId="836"/>
        </pc:sldMkLst>
        <pc:spChg chg="mod">
          <ac:chgData name="Numazu, Jane@DTSC" userId="bf224119-cf43-4895-b775-89cd4d95e755" providerId="ADAL" clId="{F22D6DD9-D5C6-4A14-89A0-8B4F06D896A9}" dt="2021-01-25T07:40:36.252" v="349" actId="1076"/>
          <ac:spMkLst>
            <pc:docMk/>
            <pc:sldMk cId="1756716222" sldId="836"/>
            <ac:spMk id="2" creationId="{A93AAB8A-9FC8-4292-B8DA-5AC7F1A43D7C}"/>
          </ac:spMkLst>
        </pc:spChg>
        <pc:spChg chg="mod">
          <ac:chgData name="Numazu, Jane@DTSC" userId="bf224119-cf43-4895-b775-89cd4d95e755" providerId="ADAL" clId="{F22D6DD9-D5C6-4A14-89A0-8B4F06D896A9}" dt="2021-01-25T07:22:09.075" v="126" actId="20577"/>
          <ac:spMkLst>
            <pc:docMk/>
            <pc:sldMk cId="1756716222" sldId="836"/>
            <ac:spMk id="6" creationId="{8CEF45F1-12C8-41FC-831F-262A5F356A8C}"/>
          </ac:spMkLst>
        </pc:spChg>
        <pc:picChg chg="mod">
          <ac:chgData name="Numazu, Jane@DTSC" userId="bf224119-cf43-4895-b775-89cd4d95e755" providerId="ADAL" clId="{F22D6DD9-D5C6-4A14-89A0-8B4F06D896A9}" dt="2021-01-25T07:40:30.246" v="348" actId="1076"/>
          <ac:picMkLst>
            <pc:docMk/>
            <pc:sldMk cId="1756716222" sldId="836"/>
            <ac:picMk id="17" creationId="{4A8C8996-940B-40C5-AD3C-B786B7D69C1D}"/>
          </ac:picMkLst>
        </pc:picChg>
      </pc:sldChg>
      <pc:sldChg chg="modSp mod">
        <pc:chgData name="Numazu, Jane@DTSC" userId="bf224119-cf43-4895-b775-89cd4d95e755" providerId="ADAL" clId="{F22D6DD9-D5C6-4A14-89A0-8B4F06D896A9}" dt="2021-01-25T07:39:48.805" v="346" actId="6549"/>
        <pc:sldMkLst>
          <pc:docMk/>
          <pc:sldMk cId="813928388" sldId="842"/>
        </pc:sldMkLst>
        <pc:spChg chg="mod">
          <ac:chgData name="Numazu, Jane@DTSC" userId="bf224119-cf43-4895-b775-89cd4d95e755" providerId="ADAL" clId="{F22D6DD9-D5C6-4A14-89A0-8B4F06D896A9}" dt="2021-01-25T07:39:48.805" v="346" actId="6549"/>
          <ac:spMkLst>
            <pc:docMk/>
            <pc:sldMk cId="813928388" sldId="842"/>
            <ac:spMk id="2" creationId="{003BC87A-8D9E-4C5A-BE1D-918AD5C48206}"/>
          </ac:spMkLst>
        </pc:spChg>
      </pc:sldChg>
      <pc:sldChg chg="modSp mod">
        <pc:chgData name="Numazu, Jane@DTSC" userId="bf224119-cf43-4895-b775-89cd4d95e755" providerId="ADAL" clId="{F22D6DD9-D5C6-4A14-89A0-8B4F06D896A9}" dt="2021-01-25T07:29:43.942" v="252" actId="20577"/>
        <pc:sldMkLst>
          <pc:docMk/>
          <pc:sldMk cId="1844049137" sldId="843"/>
        </pc:sldMkLst>
        <pc:spChg chg="mod">
          <ac:chgData name="Numazu, Jane@DTSC" userId="bf224119-cf43-4895-b775-89cd4d95e755" providerId="ADAL" clId="{F22D6DD9-D5C6-4A14-89A0-8B4F06D896A9}" dt="2021-01-25T07:29:43.942" v="252" actId="20577"/>
          <ac:spMkLst>
            <pc:docMk/>
            <pc:sldMk cId="1844049137" sldId="843"/>
            <ac:spMk id="6" creationId="{AA58404C-55F9-4ABB-B97B-1E3E1E88E777}"/>
          </ac:spMkLst>
        </pc:spChg>
      </pc:sldChg>
      <pc:sldChg chg="modSp mod">
        <pc:chgData name="Numazu, Jane@DTSC" userId="bf224119-cf43-4895-b775-89cd4d95e755" providerId="ADAL" clId="{F22D6DD9-D5C6-4A14-89A0-8B4F06D896A9}" dt="2021-01-25T07:35:39.794" v="337" actId="20577"/>
        <pc:sldMkLst>
          <pc:docMk/>
          <pc:sldMk cId="2875987633" sldId="849"/>
        </pc:sldMkLst>
        <pc:spChg chg="mod">
          <ac:chgData name="Numazu, Jane@DTSC" userId="bf224119-cf43-4895-b775-89cd4d95e755" providerId="ADAL" clId="{F22D6DD9-D5C6-4A14-89A0-8B4F06D896A9}" dt="2021-01-25T07:35:39.794" v="337" actId="20577"/>
          <ac:spMkLst>
            <pc:docMk/>
            <pc:sldMk cId="2875987633" sldId="849"/>
            <ac:spMk id="4" creationId="{A09FBE0F-3156-4E1C-B316-2FC83C067503}"/>
          </ac:spMkLst>
        </pc:spChg>
        <pc:spChg chg="mod">
          <ac:chgData name="Numazu, Jane@DTSC" userId="bf224119-cf43-4895-b775-89cd4d95e755" providerId="ADAL" clId="{F22D6DD9-D5C6-4A14-89A0-8B4F06D896A9}" dt="2021-01-25T07:31:04.919" v="279" actId="20577"/>
          <ac:spMkLst>
            <pc:docMk/>
            <pc:sldMk cId="2875987633" sldId="849"/>
            <ac:spMk id="6" creationId="{A28CCD5D-D68E-46A7-BFEF-186DCD74E748}"/>
          </ac:spMkLst>
        </pc:spChg>
      </pc:sldChg>
      <pc:sldChg chg="modSp mod">
        <pc:chgData name="Numazu, Jane@DTSC" userId="bf224119-cf43-4895-b775-89cd4d95e755" providerId="ADAL" clId="{F22D6DD9-D5C6-4A14-89A0-8B4F06D896A9}" dt="2021-01-25T07:40:00.069" v="347" actId="6549"/>
        <pc:sldMkLst>
          <pc:docMk/>
          <pc:sldMk cId="1688264755" sldId="855"/>
        </pc:sldMkLst>
        <pc:spChg chg="mod">
          <ac:chgData name="Numazu, Jane@DTSC" userId="bf224119-cf43-4895-b775-89cd4d95e755" providerId="ADAL" clId="{F22D6DD9-D5C6-4A14-89A0-8B4F06D896A9}" dt="2021-01-25T07:40:00.069" v="347" actId="6549"/>
          <ac:spMkLst>
            <pc:docMk/>
            <pc:sldMk cId="1688264755" sldId="855"/>
            <ac:spMk id="2" creationId="{A844153B-2232-492E-B700-A0EDE2A03C9A}"/>
          </ac:spMkLst>
        </pc:spChg>
      </pc:sldChg>
      <pc:sldChg chg="modSp mod">
        <pc:chgData name="Numazu, Jane@DTSC" userId="bf224119-cf43-4895-b775-89cd4d95e755" providerId="ADAL" clId="{F22D6DD9-D5C6-4A14-89A0-8B4F06D896A9}" dt="2021-01-25T07:19:55.549" v="48" actId="20577"/>
        <pc:sldMkLst>
          <pc:docMk/>
          <pc:sldMk cId="1411067629" sldId="858"/>
        </pc:sldMkLst>
        <pc:spChg chg="mod">
          <ac:chgData name="Numazu, Jane@DTSC" userId="bf224119-cf43-4895-b775-89cd4d95e755" providerId="ADAL" clId="{F22D6DD9-D5C6-4A14-89A0-8B4F06D896A9}" dt="2021-01-25T07:19:55.549" v="48" actId="20577"/>
          <ac:spMkLst>
            <pc:docMk/>
            <pc:sldMk cId="1411067629" sldId="858"/>
            <ac:spMk id="4" creationId="{BBC9DEED-4951-4C33-899C-668ED9DD4EE1}"/>
          </ac:spMkLst>
        </pc:spChg>
      </pc:sldChg>
      <pc:sldChg chg="modSp mod">
        <pc:chgData name="Numazu, Jane@DTSC" userId="bf224119-cf43-4895-b775-89cd4d95e755" providerId="ADAL" clId="{F22D6DD9-D5C6-4A14-89A0-8B4F06D896A9}" dt="2021-01-25T07:40:46.204" v="351" actId="1076"/>
        <pc:sldMkLst>
          <pc:docMk/>
          <pc:sldMk cId="2296408181" sldId="859"/>
        </pc:sldMkLst>
        <pc:spChg chg="mod">
          <ac:chgData name="Numazu, Jane@DTSC" userId="bf224119-cf43-4895-b775-89cd4d95e755" providerId="ADAL" clId="{F22D6DD9-D5C6-4A14-89A0-8B4F06D896A9}" dt="2021-01-25T07:40:46.204" v="351" actId="1076"/>
          <ac:spMkLst>
            <pc:docMk/>
            <pc:sldMk cId="2296408181" sldId="859"/>
            <ac:spMk id="2" creationId="{A93AAB8A-9FC8-4292-B8DA-5AC7F1A43D7C}"/>
          </ac:spMkLst>
        </pc:spChg>
        <pc:graphicFrameChg chg="modGraphic">
          <ac:chgData name="Numazu, Jane@DTSC" userId="bf224119-cf43-4895-b775-89cd4d95e755" providerId="ADAL" clId="{F22D6DD9-D5C6-4A14-89A0-8B4F06D896A9}" dt="2021-01-25T07:22:43.532" v="128" actId="6549"/>
          <ac:graphicFrameMkLst>
            <pc:docMk/>
            <pc:sldMk cId="2296408181" sldId="859"/>
            <ac:graphicFrameMk id="8" creationId="{99316162-D2D2-47C8-B3ED-E0CE5416B66D}"/>
          </ac:graphicFrameMkLst>
        </pc:graphicFrameChg>
        <pc:picChg chg="mod">
          <ac:chgData name="Numazu, Jane@DTSC" userId="bf224119-cf43-4895-b775-89cd4d95e755" providerId="ADAL" clId="{F22D6DD9-D5C6-4A14-89A0-8B4F06D896A9}" dt="2021-01-25T07:40:42.711" v="350" actId="1076"/>
          <ac:picMkLst>
            <pc:docMk/>
            <pc:sldMk cId="2296408181" sldId="859"/>
            <ac:picMk id="17" creationId="{4A8C8996-940B-40C5-AD3C-B786B7D69C1D}"/>
          </ac:picMkLst>
        </pc:picChg>
      </pc:sldChg>
      <pc:sldChg chg="modSp mod">
        <pc:chgData name="Numazu, Jane@DTSC" userId="bf224119-cf43-4895-b775-89cd4d95e755" providerId="ADAL" clId="{F22D6DD9-D5C6-4A14-89A0-8B4F06D896A9}" dt="2021-01-25T07:30:04.013" v="258" actId="20577"/>
        <pc:sldMkLst>
          <pc:docMk/>
          <pc:sldMk cId="1008298228" sldId="865"/>
        </pc:sldMkLst>
        <pc:spChg chg="mod">
          <ac:chgData name="Numazu, Jane@DTSC" userId="bf224119-cf43-4895-b775-89cd4d95e755" providerId="ADAL" clId="{F22D6DD9-D5C6-4A14-89A0-8B4F06D896A9}" dt="2021-01-25T07:30:04.013" v="258" actId="20577"/>
          <ac:spMkLst>
            <pc:docMk/>
            <pc:sldMk cId="1008298228" sldId="865"/>
            <ac:spMk id="6" creationId="{8402BCEF-AF41-48BA-8F09-BCA0CBAE1E4B}"/>
          </ac:spMkLst>
        </pc:spChg>
      </pc:sldChg>
      <pc:sldChg chg="modSp mod">
        <pc:chgData name="Numazu, Jane@DTSC" userId="bf224119-cf43-4895-b775-89cd4d95e755" providerId="ADAL" clId="{F22D6DD9-D5C6-4A14-89A0-8B4F06D896A9}" dt="2021-01-25T07:35:13.835" v="329" actId="20577"/>
        <pc:sldMkLst>
          <pc:docMk/>
          <pc:sldMk cId="4197519339" sldId="866"/>
        </pc:sldMkLst>
        <pc:spChg chg="mod">
          <ac:chgData name="Numazu, Jane@DTSC" userId="bf224119-cf43-4895-b775-89cd4d95e755" providerId="ADAL" clId="{F22D6DD9-D5C6-4A14-89A0-8B4F06D896A9}" dt="2021-01-25T07:35:13.835" v="329" actId="20577"/>
          <ac:spMkLst>
            <pc:docMk/>
            <pc:sldMk cId="4197519339" sldId="866"/>
            <ac:spMk id="4" creationId="{A09FBE0F-3156-4E1C-B316-2FC83C067503}"/>
          </ac:spMkLst>
        </pc:spChg>
        <pc:spChg chg="mod">
          <ac:chgData name="Numazu, Jane@DTSC" userId="bf224119-cf43-4895-b775-89cd4d95e755" providerId="ADAL" clId="{F22D6DD9-D5C6-4A14-89A0-8B4F06D896A9}" dt="2021-01-25T07:35:05.557" v="323" actId="20577"/>
          <ac:spMkLst>
            <pc:docMk/>
            <pc:sldMk cId="4197519339" sldId="866"/>
            <ac:spMk id="6" creationId="{A28CCD5D-D68E-46A7-BFEF-186DCD74E748}"/>
          </ac:spMkLst>
        </pc:spChg>
      </pc:sldChg>
      <pc:sldChg chg="modSp mod">
        <pc:chgData name="Numazu, Jane@DTSC" userId="bf224119-cf43-4895-b775-89cd4d95e755" providerId="ADAL" clId="{F22D6DD9-D5C6-4A14-89A0-8B4F06D896A9}" dt="2021-01-25T07:14:00.569" v="0" actId="6549"/>
        <pc:sldMkLst>
          <pc:docMk/>
          <pc:sldMk cId="1627783343" sldId="867"/>
        </pc:sldMkLst>
        <pc:spChg chg="mod">
          <ac:chgData name="Numazu, Jane@DTSC" userId="bf224119-cf43-4895-b775-89cd4d95e755" providerId="ADAL" clId="{F22D6DD9-D5C6-4A14-89A0-8B4F06D896A9}" dt="2021-01-25T07:14:00.569" v="0" actId="6549"/>
          <ac:spMkLst>
            <pc:docMk/>
            <pc:sldMk cId="1627783343" sldId="867"/>
            <ac:spMk id="6" creationId="{269BEEF9-22C8-4F17-BA9D-A4B8420692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3683EA-E055-43C8-A378-AF08048136A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444B8B-5F5C-46C6-8A78-6B032DBFB26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B9825E-CCF8-436B-A47C-69E4947AFD6B}" type="datetimeFigureOut">
              <a:rPr lang="en-US" smtClean="0"/>
              <a:t>2/2/2021</a:t>
            </a:fld>
            <a:endParaRPr lang="en-US"/>
          </a:p>
        </p:txBody>
      </p:sp>
      <p:sp>
        <p:nvSpPr>
          <p:cNvPr id="4" name="Footer Placeholder 3">
            <a:extLst>
              <a:ext uri="{FF2B5EF4-FFF2-40B4-BE49-F238E27FC236}">
                <a16:creationId xmlns:a16="http://schemas.microsoft.com/office/drawing/2014/main" id="{CE50DB59-71AC-4E01-9A77-2B12F701E81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86CB34-FC00-49F9-BD30-06AE713C51C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088C55C-ACDD-42CC-9448-5A06061B7ECE}" type="slidenum">
              <a:rPr lang="en-US" smtClean="0"/>
              <a:t>‹#›</a:t>
            </a:fld>
            <a:endParaRPr lang="en-US"/>
          </a:p>
        </p:txBody>
      </p:sp>
    </p:spTree>
    <p:extLst>
      <p:ext uri="{BB962C8B-B14F-4D97-AF65-F5344CB8AC3E}">
        <p14:creationId xmlns:p14="http://schemas.microsoft.com/office/powerpoint/2010/main" val="161705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4821"/>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8" y="5"/>
            <a:ext cx="3037840" cy="464821"/>
          </a:xfrm>
          <a:prstGeom prst="rect">
            <a:avLst/>
          </a:prstGeom>
        </p:spPr>
        <p:txBody>
          <a:bodyPr vert="horz" lIns="93169" tIns="46585" rIns="93169" bIns="46585" rtlCol="0"/>
          <a:lstStyle>
            <a:lvl1pPr algn="r">
              <a:defRPr sz="1200"/>
            </a:lvl1pPr>
          </a:lstStyle>
          <a:p>
            <a:fld id="{F9170718-4576-4C3A-AFA4-C767E7822950}" type="datetimeFigureOut">
              <a:rPr lang="en-US" smtClean="0"/>
              <a:t>2/2/2021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15796"/>
            <a:ext cx="5608320" cy="4183381"/>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4821"/>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4821"/>
          </a:xfrm>
          <a:prstGeom prst="rect">
            <a:avLst/>
          </a:prstGeom>
        </p:spPr>
        <p:txBody>
          <a:bodyPr vert="horz" lIns="93169" tIns="46585" rIns="93169" bIns="46585" rtlCol="0" anchor="b"/>
          <a:lstStyle>
            <a:lvl1pPr algn="r">
              <a:defRPr sz="1200"/>
            </a:lvl1pPr>
          </a:lstStyle>
          <a:p>
            <a:fld id="{430BF609-0183-4C47-AF60-BAC213EB5805}" type="slidenum">
              <a:rPr lang="en-US" smtClean="0"/>
              <a:t>‹#›</a:t>
            </a:fld>
            <a:endParaRPr lang="en-US"/>
          </a:p>
        </p:txBody>
      </p:sp>
    </p:spTree>
    <p:extLst>
      <p:ext uri="{BB962C8B-B14F-4D97-AF65-F5344CB8AC3E}">
        <p14:creationId xmlns:p14="http://schemas.microsoft.com/office/powerpoint/2010/main" val="83859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2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12</a:t>
            </a:fld>
            <a:endParaRPr lang="en-US"/>
          </a:p>
        </p:txBody>
      </p:sp>
    </p:spTree>
    <p:extLst>
      <p:ext uri="{BB962C8B-B14F-4D97-AF65-F5344CB8AC3E}">
        <p14:creationId xmlns:p14="http://schemas.microsoft.com/office/powerpoint/2010/main" val="230036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13</a:t>
            </a:fld>
            <a:endParaRPr lang="en-US"/>
          </a:p>
        </p:txBody>
      </p:sp>
    </p:spTree>
    <p:extLst>
      <p:ext uri="{BB962C8B-B14F-4D97-AF65-F5344CB8AC3E}">
        <p14:creationId xmlns:p14="http://schemas.microsoft.com/office/powerpoint/2010/main" val="168858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14</a:t>
            </a:fld>
            <a:endParaRPr lang="en-US"/>
          </a:p>
        </p:txBody>
      </p:sp>
    </p:spTree>
    <p:extLst>
      <p:ext uri="{BB962C8B-B14F-4D97-AF65-F5344CB8AC3E}">
        <p14:creationId xmlns:p14="http://schemas.microsoft.com/office/powerpoint/2010/main" val="22176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15</a:t>
            </a:fld>
            <a:endParaRPr lang="en-US"/>
          </a:p>
        </p:txBody>
      </p:sp>
    </p:spTree>
    <p:extLst>
      <p:ext uri="{BB962C8B-B14F-4D97-AF65-F5344CB8AC3E}">
        <p14:creationId xmlns:p14="http://schemas.microsoft.com/office/powerpoint/2010/main" val="160844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16</a:t>
            </a:fld>
            <a:endParaRPr lang="en-US"/>
          </a:p>
        </p:txBody>
      </p:sp>
    </p:spTree>
    <p:extLst>
      <p:ext uri="{BB962C8B-B14F-4D97-AF65-F5344CB8AC3E}">
        <p14:creationId xmlns:p14="http://schemas.microsoft.com/office/powerpoint/2010/main" val="330149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17</a:t>
            </a:fld>
            <a:endParaRPr lang="en-US"/>
          </a:p>
        </p:txBody>
      </p:sp>
    </p:spTree>
    <p:extLst>
      <p:ext uri="{BB962C8B-B14F-4D97-AF65-F5344CB8AC3E}">
        <p14:creationId xmlns:p14="http://schemas.microsoft.com/office/powerpoint/2010/main" val="367222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18</a:t>
            </a:fld>
            <a:endParaRPr lang="en-US"/>
          </a:p>
        </p:txBody>
      </p:sp>
    </p:spTree>
    <p:extLst>
      <p:ext uri="{BB962C8B-B14F-4D97-AF65-F5344CB8AC3E}">
        <p14:creationId xmlns:p14="http://schemas.microsoft.com/office/powerpoint/2010/main" val="3894888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BF609-0183-4C47-AF60-BAC213EB5805}" type="slidenum">
              <a:rPr lang="en-US" smtClean="0"/>
              <a:t>21</a:t>
            </a:fld>
            <a:endParaRPr lang="en-US"/>
          </a:p>
        </p:txBody>
      </p:sp>
    </p:spTree>
    <p:extLst>
      <p:ext uri="{BB962C8B-B14F-4D97-AF65-F5344CB8AC3E}">
        <p14:creationId xmlns:p14="http://schemas.microsoft.com/office/powerpoint/2010/main" val="324684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339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BF609-0183-4C47-AF60-BAC213EB5805}" type="slidenum">
              <a:rPr lang="en-US" smtClean="0"/>
              <a:t>3</a:t>
            </a:fld>
            <a:endParaRPr lang="en-US"/>
          </a:p>
        </p:txBody>
      </p:sp>
    </p:spTree>
    <p:extLst>
      <p:ext uri="{BB962C8B-B14F-4D97-AF65-F5344CB8AC3E}">
        <p14:creationId xmlns:p14="http://schemas.microsoft.com/office/powerpoint/2010/main" val="404928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5</a:t>
            </a:fld>
            <a:endParaRPr lang="en-US"/>
          </a:p>
        </p:txBody>
      </p:sp>
    </p:spTree>
    <p:extLst>
      <p:ext uri="{BB962C8B-B14F-4D97-AF65-F5344CB8AC3E}">
        <p14:creationId xmlns:p14="http://schemas.microsoft.com/office/powerpoint/2010/main" val="422444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6</a:t>
            </a:fld>
            <a:endParaRPr lang="en-US"/>
          </a:p>
        </p:txBody>
      </p:sp>
    </p:spTree>
    <p:extLst>
      <p:ext uri="{BB962C8B-B14F-4D97-AF65-F5344CB8AC3E}">
        <p14:creationId xmlns:p14="http://schemas.microsoft.com/office/powerpoint/2010/main" val="134067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7</a:t>
            </a:fld>
            <a:endParaRPr lang="en-US"/>
          </a:p>
        </p:txBody>
      </p:sp>
    </p:spTree>
    <p:extLst>
      <p:ext uri="{BB962C8B-B14F-4D97-AF65-F5344CB8AC3E}">
        <p14:creationId xmlns:p14="http://schemas.microsoft.com/office/powerpoint/2010/main" val="349400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8</a:t>
            </a:fld>
            <a:endParaRPr lang="en-US"/>
          </a:p>
        </p:txBody>
      </p:sp>
    </p:spTree>
    <p:extLst>
      <p:ext uri="{BB962C8B-B14F-4D97-AF65-F5344CB8AC3E}">
        <p14:creationId xmlns:p14="http://schemas.microsoft.com/office/powerpoint/2010/main" val="11814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9</a:t>
            </a:fld>
            <a:endParaRPr lang="en-US"/>
          </a:p>
        </p:txBody>
      </p:sp>
    </p:spTree>
    <p:extLst>
      <p:ext uri="{BB962C8B-B14F-4D97-AF65-F5344CB8AC3E}">
        <p14:creationId xmlns:p14="http://schemas.microsoft.com/office/powerpoint/2010/main" val="105664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10</a:t>
            </a:fld>
            <a:endParaRPr lang="en-US"/>
          </a:p>
        </p:txBody>
      </p:sp>
    </p:spTree>
    <p:extLst>
      <p:ext uri="{BB962C8B-B14F-4D97-AF65-F5344CB8AC3E}">
        <p14:creationId xmlns:p14="http://schemas.microsoft.com/office/powerpoint/2010/main" val="265843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BF609-0183-4C47-AF60-BAC213EB5805}" type="slidenum">
              <a:rPr lang="en-US" smtClean="0"/>
              <a:t>11</a:t>
            </a:fld>
            <a:endParaRPr lang="en-US"/>
          </a:p>
        </p:txBody>
      </p:sp>
    </p:spTree>
    <p:extLst>
      <p:ext uri="{BB962C8B-B14F-4D97-AF65-F5344CB8AC3E}">
        <p14:creationId xmlns:p14="http://schemas.microsoft.com/office/powerpoint/2010/main" val="169429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023280-706D-464B-9B7E-F21475BB27D7}" type="datetime1">
              <a:rPr lang="en-US" smtClean="0">
                <a:solidFill>
                  <a:prstClr val="black">
                    <a:tint val="75000"/>
                  </a:prstClr>
                </a:solidFill>
              </a:rPr>
              <a:t>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60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207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809749"/>
            <a:ext cx="3556000" cy="3651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1" y="2174875"/>
            <a:ext cx="3556000"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153400" y="1809749"/>
            <a:ext cx="3429001"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153400" y="2174874"/>
            <a:ext cx="3429001" cy="42259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
        <p:nvSpPr>
          <p:cNvPr id="21" name="Text Placeholder 20">
            <a:extLst>
              <a:ext uri="{FF2B5EF4-FFF2-40B4-BE49-F238E27FC236}">
                <a16:creationId xmlns:a16="http://schemas.microsoft.com/office/drawing/2014/main" id="{55AD7F6A-DED5-4FFE-B83F-31C595E924F9}"/>
              </a:ext>
            </a:extLst>
          </p:cNvPr>
          <p:cNvSpPr>
            <a:spLocks noGrp="1"/>
          </p:cNvSpPr>
          <p:nvPr>
            <p:ph type="body" sz="quarter" idx="14"/>
          </p:nvPr>
        </p:nvSpPr>
        <p:spPr>
          <a:xfrm>
            <a:off x="4267200" y="1809749"/>
            <a:ext cx="3759200" cy="323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F5E4BC3E-4309-45E2-AF87-C1E9737C9FF2}"/>
              </a:ext>
            </a:extLst>
          </p:cNvPr>
          <p:cNvSpPr>
            <a:spLocks noGrp="1"/>
          </p:cNvSpPr>
          <p:nvPr>
            <p:ph type="body" sz="quarter" idx="15"/>
          </p:nvPr>
        </p:nvSpPr>
        <p:spPr>
          <a:xfrm>
            <a:off x="4267200" y="2174875"/>
            <a:ext cx="3759200" cy="42259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97C11FDD-D401-4810-9057-65F2480D5D10}"/>
              </a:ext>
            </a:extLst>
          </p:cNvPr>
          <p:cNvSpPr>
            <a:spLocks noGrp="1"/>
          </p:cNvSpPr>
          <p:nvPr>
            <p:ph type="body" sz="quarter" idx="16"/>
          </p:nvPr>
        </p:nvSpPr>
        <p:spPr>
          <a:xfrm>
            <a:off x="8229600" y="1371600"/>
            <a:ext cx="3352800" cy="36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1B6C024-4DBE-42D1-98B5-A4C28247E685}"/>
              </a:ext>
            </a:extLst>
          </p:cNvPr>
          <p:cNvSpPr>
            <a:spLocks noGrp="1"/>
          </p:cNvSpPr>
          <p:nvPr>
            <p:ph type="body" sz="quarter" idx="17"/>
          </p:nvPr>
        </p:nvSpPr>
        <p:spPr>
          <a:xfrm>
            <a:off x="609599" y="6400800"/>
            <a:ext cx="10972799" cy="365125"/>
          </a:xfrm>
        </p:spPr>
        <p:txBody>
          <a:bodyPr/>
          <a:lstStyle>
            <a:lvl1pPr>
              <a:defRPr sz="1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39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FA8E69-2763-4AF9-8263-02418A4D0322}" type="datetime1">
              <a:rPr lang="en-US" smtClean="0">
                <a:solidFill>
                  <a:prstClr val="black">
                    <a:tint val="75000"/>
                  </a:prstClr>
                </a:solidFill>
              </a:rPr>
              <a:t>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29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40579-3AA8-4F66-BDA5-625DCB5BB805}" type="datetime1">
              <a:rPr lang="en-US" smtClean="0">
                <a:solidFill>
                  <a:prstClr val="black">
                    <a:tint val="75000"/>
                  </a:prstClr>
                </a:solidFill>
              </a:rPr>
              <a:t>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A064E-FF66-4B8E-836D-8176F9509996}" type="datetime1">
              <a:rPr lang="en-US" smtClean="0">
                <a:solidFill>
                  <a:prstClr val="black">
                    <a:tint val="75000"/>
                  </a:prstClr>
                </a:solidFill>
              </a:rPr>
              <a:t>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44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658134-91F4-4140-B693-1851CE4FC6D7}" type="datetime1">
              <a:rPr lang="en-US" smtClean="0">
                <a:solidFill>
                  <a:prstClr val="black">
                    <a:tint val="75000"/>
                  </a:prstClr>
                </a:solidFill>
              </a:rPr>
              <a:t>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84E0D-4B1E-4331-9425-382DCFA81059}" type="datetime1">
              <a:rPr lang="en-US" smtClean="0">
                <a:solidFill>
                  <a:prstClr val="black">
                    <a:tint val="75000"/>
                  </a:prstClr>
                </a:solidFill>
              </a:rPr>
              <a:t>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9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6EC10-D7BF-425F-96E9-C196D09680C0}" type="datetime1">
              <a:rPr lang="en-US" smtClean="0">
                <a:solidFill>
                  <a:prstClr val="black">
                    <a:tint val="75000"/>
                  </a:prstClr>
                </a:solidFill>
              </a:rPr>
              <a:t>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72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937A68-D312-42C7-86A5-08B38911E4BB}" type="datetime1">
              <a:rPr lang="en-US" smtClean="0">
                <a:solidFill>
                  <a:prstClr val="black">
                    <a:tint val="75000"/>
                  </a:prstClr>
                </a:solidFill>
              </a:rPr>
              <a:t>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5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E131D-B911-4EF0-8D51-7D7CB12BFA6B}" type="datetime1">
              <a:rPr lang="en-US" smtClean="0">
                <a:solidFill>
                  <a:prstClr val="black">
                    <a:tint val="75000"/>
                  </a:prstClr>
                </a:solidFill>
              </a:rPr>
              <a:t>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45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0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10265"/>
            <a:ext cx="10972799" cy="241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C7E4E7-FCB3-41AC-951C-4777E8AE532A}" type="datetime1">
              <a:rPr lang="en-US" smtClean="0">
                <a:solidFill>
                  <a:prstClr val="black">
                    <a:tint val="75000"/>
                  </a:prstClr>
                </a:solidFill>
              </a:rPr>
              <a:t>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93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3ED5E4-A7C4-4038-8980-B5C96E5ECFE3}" type="datetime1">
              <a:rPr lang="en-US" smtClean="0">
                <a:solidFill>
                  <a:prstClr val="black">
                    <a:tint val="75000"/>
                  </a:prstClr>
                </a:solidFill>
              </a:rPr>
              <a:t>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97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3ED5E4-A7C4-4038-8980-B5C96E5ECFE3}" type="datetime1">
              <a:rPr lang="en-US" smtClean="0">
                <a:solidFill>
                  <a:prstClr val="black">
                    <a:tint val="75000"/>
                  </a:prstClr>
                </a:solidFill>
              </a:rPr>
              <a:t>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1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99224"/>
            <a:ext cx="10972800" cy="86757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90541"/>
            <a:ext cx="5386917" cy="4843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0543"/>
            <a:ext cx="5389033" cy="484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3ED5E4-A7C4-4038-8980-B5C96E5ECFE3}" type="datetime1">
              <a:rPr lang="en-US" smtClean="0">
                <a:solidFill>
                  <a:prstClr val="black">
                    <a:tint val="75000"/>
                  </a:prstClr>
                </a:solidFill>
              </a:rPr>
              <a:t>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
        <p:nvSpPr>
          <p:cNvPr id="11" name="Text Placeholder 10">
            <a:extLst>
              <a:ext uri="{FF2B5EF4-FFF2-40B4-BE49-F238E27FC236}">
                <a16:creationId xmlns:a16="http://schemas.microsoft.com/office/drawing/2014/main" id="{1FDE4A56-2189-481B-B918-817826CCCE6E}"/>
              </a:ext>
            </a:extLst>
          </p:cNvPr>
          <p:cNvSpPr>
            <a:spLocks noGrp="1"/>
          </p:cNvSpPr>
          <p:nvPr>
            <p:ph type="body" sz="quarter" idx="13"/>
          </p:nvPr>
        </p:nvSpPr>
        <p:spPr>
          <a:xfrm>
            <a:off x="8737600" y="1143000"/>
            <a:ext cx="2844800" cy="48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05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207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809749"/>
            <a:ext cx="3556000" cy="3651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1" y="2174874"/>
            <a:ext cx="3556000" cy="43021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153400" y="1809749"/>
            <a:ext cx="3429001"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153400" y="2174874"/>
            <a:ext cx="3429001"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3ED5E4-A7C4-4038-8980-B5C96E5ECFE3}" type="datetime1">
              <a:rPr lang="en-US" smtClean="0">
                <a:solidFill>
                  <a:prstClr val="black">
                    <a:tint val="75000"/>
                  </a:prstClr>
                </a:solidFill>
              </a:rPr>
              <a:t>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
        <p:nvSpPr>
          <p:cNvPr id="21" name="Text Placeholder 20">
            <a:extLst>
              <a:ext uri="{FF2B5EF4-FFF2-40B4-BE49-F238E27FC236}">
                <a16:creationId xmlns:a16="http://schemas.microsoft.com/office/drawing/2014/main" id="{55AD7F6A-DED5-4FFE-B83F-31C595E924F9}"/>
              </a:ext>
            </a:extLst>
          </p:cNvPr>
          <p:cNvSpPr>
            <a:spLocks noGrp="1"/>
          </p:cNvSpPr>
          <p:nvPr>
            <p:ph type="body" sz="quarter" idx="14"/>
          </p:nvPr>
        </p:nvSpPr>
        <p:spPr>
          <a:xfrm>
            <a:off x="4267200" y="1809749"/>
            <a:ext cx="3759200" cy="323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F5E4BC3E-4309-45E2-AF87-C1E9737C9FF2}"/>
              </a:ext>
            </a:extLst>
          </p:cNvPr>
          <p:cNvSpPr>
            <a:spLocks noGrp="1"/>
          </p:cNvSpPr>
          <p:nvPr>
            <p:ph type="body" sz="quarter" idx="15"/>
          </p:nvPr>
        </p:nvSpPr>
        <p:spPr>
          <a:xfrm>
            <a:off x="4267200" y="2174875"/>
            <a:ext cx="3759200" cy="43021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97C11FDD-D401-4810-9057-65F2480D5D10}"/>
              </a:ext>
            </a:extLst>
          </p:cNvPr>
          <p:cNvSpPr>
            <a:spLocks noGrp="1"/>
          </p:cNvSpPr>
          <p:nvPr>
            <p:ph type="body" sz="quarter" idx="16"/>
          </p:nvPr>
        </p:nvSpPr>
        <p:spPr>
          <a:xfrm>
            <a:off x="8229600" y="1371600"/>
            <a:ext cx="3352800" cy="36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2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FA4A9-1AD7-4ACF-9A51-7FCCFCB7296D}" type="datetime1">
              <a:rPr lang="en-US" smtClean="0">
                <a:solidFill>
                  <a:prstClr val="black">
                    <a:tint val="75000"/>
                  </a:prstClr>
                </a:solidFill>
              </a:rPr>
              <a:t>2/2/2021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347200" y="173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DDE80-F1C1-4874-96F3-354863CC2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63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6" r:id="rId5"/>
    <p:sldLayoutId id="2147483665" r:id="rId6"/>
    <p:sldLayoutId id="2147483674" r:id="rId7"/>
    <p:sldLayoutId id="2147483673" r:id="rId8"/>
    <p:sldLayoutId id="2147483672" r:id="rId9"/>
    <p:sldLayoutId id="2147483675" r:id="rId10"/>
    <p:sldLayoutId id="2147483666" r:id="rId11"/>
    <p:sldLayoutId id="2147483667" r:id="rId12"/>
    <p:sldLayoutId id="2147483668" r:id="rId13"/>
    <p:sldLayoutId id="2147483669" r:id="rId14"/>
    <p:sldLayoutId id="2147483670" r:id="rId15"/>
    <p:sldLayoutId id="2147483671"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0.emf"/><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4.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e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DTSC Logo" descr="Department of Toxic Substances Control's logo">
            <a:extLst>
              <a:ext uri="{FF2B5EF4-FFF2-40B4-BE49-F238E27FC236}">
                <a16:creationId xmlns:a16="http://schemas.microsoft.com/office/drawing/2014/main" id="{E2605460-D152-4C50-BC59-9894C6D732C7}"/>
              </a:ext>
            </a:extLst>
          </p:cNvPr>
          <p:cNvPicPr>
            <a:picLocks noChangeAspect="1"/>
          </p:cNvPicPr>
          <p:nvPr/>
        </p:nvPicPr>
        <p:blipFill>
          <a:blip r:embed="rId2"/>
          <a:stretch>
            <a:fillRect/>
          </a:stretch>
        </p:blipFill>
        <p:spPr>
          <a:xfrm>
            <a:off x="4351867" y="461301"/>
            <a:ext cx="3048264" cy="3048264"/>
          </a:xfrm>
          <a:prstGeom prst="rect">
            <a:avLst/>
          </a:prstGeom>
        </p:spPr>
      </p:pic>
      <p:sp>
        <p:nvSpPr>
          <p:cNvPr id="5" name="Title 1">
            <a:extLst>
              <a:ext uri="{FF2B5EF4-FFF2-40B4-BE49-F238E27FC236}">
                <a16:creationId xmlns:a16="http://schemas.microsoft.com/office/drawing/2014/main" id="{810DF9F0-20FE-44B7-8E30-5DF17FBB74BA}"/>
              </a:ext>
            </a:extLst>
          </p:cNvPr>
          <p:cNvSpPr>
            <a:spLocks noGrp="1"/>
          </p:cNvSpPr>
          <p:nvPr>
            <p:ph type="ctrTitle"/>
          </p:nvPr>
        </p:nvSpPr>
        <p:spPr>
          <a:xfrm>
            <a:off x="914400" y="3509565"/>
            <a:ext cx="10363200" cy="2209800"/>
          </a:xfrm>
        </p:spPr>
        <p:txBody>
          <a:bodyPr>
            <a:normAutofit/>
          </a:bodyPr>
          <a:lstStyle/>
          <a:p>
            <a:pPr>
              <a:spcBef>
                <a:spcPts val="0"/>
              </a:spcBef>
            </a:pPr>
            <a:r>
              <a:rPr lang="en-US" sz="1800" dirty="0">
                <a:latin typeface="Arial"/>
                <a:ea typeface="+mn-ea"/>
                <a:cs typeface="Arial"/>
              </a:rPr>
              <a:t>Hazardous Waste Management Program</a:t>
            </a:r>
            <a:br>
              <a:rPr lang="en-US" sz="1800" dirty="0">
                <a:latin typeface="Arial" pitchFamily="34" charset="0"/>
                <a:ea typeface="+mn-ea"/>
                <a:cs typeface="Arial" pitchFamily="34" charset="0"/>
              </a:rPr>
            </a:br>
            <a:r>
              <a:rPr lang="en-US" sz="1800" dirty="0">
                <a:latin typeface="Arial"/>
                <a:ea typeface="+mn-ea"/>
                <a:cs typeface="Arial"/>
              </a:rPr>
              <a:t>Policy and Program Support Branch</a:t>
            </a:r>
            <a:br>
              <a:rPr lang="en-US" sz="1800" dirty="0">
                <a:latin typeface="Arial" pitchFamily="34" charset="0"/>
                <a:ea typeface="+mn-ea"/>
                <a:cs typeface="Arial" pitchFamily="34" charset="0"/>
              </a:rPr>
            </a:br>
            <a:br>
              <a:rPr lang="en-US" sz="1800" dirty="0">
                <a:latin typeface="Arial" pitchFamily="34" charset="0"/>
                <a:ea typeface="+mn-ea"/>
                <a:cs typeface="Arial" pitchFamily="34" charset="0"/>
              </a:rPr>
            </a:br>
            <a:r>
              <a:rPr lang="en-US" sz="1800" dirty="0">
                <a:latin typeface="Arial"/>
                <a:ea typeface="+mn-ea"/>
                <a:cs typeface="Arial"/>
              </a:rPr>
              <a:t>Workload Analysis for Fiscal Year 2018 - 2019</a:t>
            </a:r>
            <a:br>
              <a:rPr lang="en-US" sz="1800" dirty="0">
                <a:latin typeface="Arial" pitchFamily="34" charset="0"/>
                <a:ea typeface="+mn-ea"/>
                <a:cs typeface="Arial" pitchFamily="34" charset="0"/>
              </a:rPr>
            </a:br>
            <a:br>
              <a:rPr lang="en-US" sz="1800" dirty="0">
                <a:latin typeface="Arial" pitchFamily="34" charset="0"/>
                <a:ea typeface="+mn-ea"/>
                <a:cs typeface="Arial" pitchFamily="34" charset="0"/>
              </a:rPr>
            </a:br>
            <a:r>
              <a:rPr lang="en-US" sz="1800">
                <a:latin typeface="Arial"/>
                <a:ea typeface="+mn-ea"/>
                <a:cs typeface="Arial"/>
              </a:rPr>
              <a:t>October 26, 2020</a:t>
            </a:r>
            <a:endParaRPr lang="en-US">
              <a:latin typeface="Arial"/>
              <a:cs typeface="Arial"/>
            </a:endParaRPr>
          </a:p>
        </p:txBody>
      </p:sp>
      <p:sp>
        <p:nvSpPr>
          <p:cNvPr id="6" name="Subtitle 5">
            <a:extLst>
              <a:ext uri="{FF2B5EF4-FFF2-40B4-BE49-F238E27FC236}">
                <a16:creationId xmlns:a16="http://schemas.microsoft.com/office/drawing/2014/main" id="{9B54139B-C39B-4F6C-BF17-172C721625F1}"/>
              </a:ext>
            </a:extLst>
          </p:cNvPr>
          <p:cNvSpPr>
            <a:spLocks noGrp="1"/>
          </p:cNvSpPr>
          <p:nvPr>
            <p:ph type="subTitle" idx="1"/>
          </p:nvPr>
        </p:nvSpPr>
        <p:spPr>
          <a:xfrm>
            <a:off x="685800" y="6049565"/>
            <a:ext cx="8534400" cy="694267"/>
          </a:xfrm>
        </p:spPr>
        <p:txBody>
          <a:bodyPr>
            <a:normAutofit/>
          </a:bodyPr>
          <a:lstStyle/>
          <a:p>
            <a:pPr algn="l"/>
            <a:br>
              <a:rPr lang="en-US" sz="1400"/>
            </a:br>
            <a:r>
              <a:rPr lang="en-US" sz="1400"/>
              <a:t>Prepared by: </a:t>
            </a:r>
          </a:p>
        </p:txBody>
      </p:sp>
      <p:pic>
        <p:nvPicPr>
          <p:cNvPr id="7" name="Picture 6" descr="Andrew Chang and Company, Limited Liability Company and their logo">
            <a:extLst>
              <a:ext uri="{FF2B5EF4-FFF2-40B4-BE49-F238E27FC236}">
                <a16:creationId xmlns:a16="http://schemas.microsoft.com/office/drawing/2014/main" id="{1CEF7F30-AD27-4660-AE89-39EA2F36A7C9}"/>
              </a:ext>
            </a:extLst>
          </p:cNvPr>
          <p:cNvPicPr>
            <a:picLocks noChangeAspect="1"/>
          </p:cNvPicPr>
          <p:nvPr/>
        </p:nvPicPr>
        <p:blipFill>
          <a:blip r:embed="rId3"/>
          <a:stretch>
            <a:fillRect/>
          </a:stretch>
        </p:blipFill>
        <p:spPr>
          <a:xfrm>
            <a:off x="1913467" y="6278122"/>
            <a:ext cx="2438400" cy="288174"/>
          </a:xfrm>
          <a:prstGeom prst="rect">
            <a:avLst/>
          </a:prstGeom>
        </p:spPr>
      </p:pic>
      <p:sp>
        <p:nvSpPr>
          <p:cNvPr id="4" name="Slide Number Placeholder 1">
            <a:extLst>
              <a:ext uri="{FF2B5EF4-FFF2-40B4-BE49-F238E27FC236}">
                <a16:creationId xmlns:a16="http://schemas.microsoft.com/office/drawing/2014/main" id="{76639FA5-B9FB-4F90-AB66-978076D57C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DDE80-F1C1-4874-96F3-354863CC2791}"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8291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61 percent of PPSB’s workload is comprised of regulatory and policy development, RCRA grant management, and interpretive technical services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RESOURCES</a:t>
            </a:r>
          </a:p>
        </p:txBody>
      </p:sp>
      <p:pic>
        <p:nvPicPr>
          <p:cNvPr id="11" name="Picture 10">
            <a:extLst>
              <a:ext uri="{FF2B5EF4-FFF2-40B4-BE49-F238E27FC236}">
                <a16:creationId xmlns:a16="http://schemas.microsoft.com/office/drawing/2014/main" id="{EF68AD41-CD1F-4C84-93C3-A6D7646C7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1072191"/>
            <a:ext cx="1828959" cy="376800"/>
          </a:xfrm>
          <a:prstGeom prst="rect">
            <a:avLst/>
          </a:prstGeom>
        </p:spPr>
      </p:pic>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7" y="1457010"/>
            <a:ext cx="6934202" cy="280333"/>
          </a:xfrm>
          <a:solidFill>
            <a:schemeClr val="tx2"/>
          </a:solidFill>
          <a:ln w="3175">
            <a:solidFill>
              <a:schemeClr val="tx1"/>
            </a:solidFill>
          </a:ln>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PPSB Hours by Activity </a:t>
            </a: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Category</a:t>
            </a:r>
            <a:r>
              <a:rPr kumimoji="0" lang="en-US" sz="1400" b="0"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1,2</a:t>
            </a: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09/2018-08/2019</a:t>
            </a:r>
            <a:r>
              <a:rPr lang="en-US" sz="1400">
                <a:solidFill>
                  <a:prstClr val="white"/>
                </a:solidFill>
                <a:latin typeface="Arial" panose="020B0604020202020204" pitchFamily="34" charset="0"/>
                <a:cs typeface="Arial" panose="020B0604020202020204" pitchFamily="34" charset="0"/>
              </a:rPr>
              <a:t>)</a:t>
            </a:r>
            <a:endParaRPr kumimoji="0" lang="en-US" sz="1400" b="0" i="0" u="none" strike="sngStrike" kern="1200" cap="none" spc="0" normalizeH="0" baseline="3000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0" name="Picture 9" descr="Horizontal bar graph from top to bottom. Industry and Local Government Assistance   6,870 hours 14%, Management and Supervision  5,897 hours  12%, RCRA Activities  5,515 hours  11%, Special Projects  3,059 hours  6%, Regulatory and Policy Support    2,780 hours  5%, Rulemaking and Policy Development  2,423 hours  5%, Technical Training  1,311 hours  3%, CUPA Support  1,236 hours  2%, E-Waste Recycling Act Implement  1,082 hours  2%, Technical Support  740 hours  1%, Administrative Activities  7,690 hours  15%, Administrative Training   1,552 hours  3%,">
            <a:extLst>
              <a:ext uri="{FF2B5EF4-FFF2-40B4-BE49-F238E27FC236}">
                <a16:creationId xmlns:a16="http://schemas.microsoft.com/office/drawing/2014/main" id="{D2A1FDF1-F74F-426B-86BE-302082BD715B}"/>
              </a:ext>
            </a:extLst>
          </p:cNvPr>
          <p:cNvPicPr>
            <a:picLocks noChangeAspect="1"/>
          </p:cNvPicPr>
          <p:nvPr/>
        </p:nvPicPr>
        <p:blipFill>
          <a:blip r:embed="rId4"/>
          <a:stretch>
            <a:fillRect/>
          </a:stretch>
        </p:blipFill>
        <p:spPr>
          <a:xfrm>
            <a:off x="533397" y="1724572"/>
            <a:ext cx="6934201" cy="4061237"/>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2398" y="1745362"/>
            <a:ext cx="6934201"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50" dirty="0">
              <a:solidFill>
                <a:prstClr val="black"/>
              </a:solidFill>
            </a:endParaRPr>
          </a:p>
          <a:p>
            <a:pPr marL="0" lvl="0" indent="0">
              <a:buNone/>
            </a:pPr>
            <a:endParaRPr lang="en-US" sz="1000" dirty="0">
              <a:solidFill>
                <a:prstClr val="black"/>
              </a:solidFill>
            </a:endParaRPr>
          </a:p>
          <a:p>
            <a:pPr marL="0" lvl="0" indent="0">
              <a:buNone/>
            </a:pPr>
            <a:endParaRPr lang="en-US" sz="1000" dirty="0">
              <a:solidFill>
                <a:prstClr val="black"/>
              </a:solidFill>
            </a:endParaRPr>
          </a:p>
          <a:p>
            <a:pPr marL="0" lvl="0" indent="0">
              <a:buNone/>
            </a:pPr>
            <a:r>
              <a:rPr lang="en-US" sz="1000" dirty="0">
                <a:solidFill>
                  <a:prstClr val="black"/>
                </a:solidFill>
              </a:rPr>
              <a:t>NOTES: 	(1) </a:t>
            </a:r>
            <a:r>
              <a:rPr lang="en-US" sz="1000" dirty="0">
                <a:solidFill>
                  <a:prstClr val="black"/>
                </a:solidFill>
                <a:latin typeface="Arial" panose="020B0604020202020204" pitchFamily="34" charset="0"/>
                <a:cs typeface="Arial" panose="020B0604020202020204" pitchFamily="34" charset="0"/>
              </a:rPr>
              <a:t>Activity ID’s were grouped into larger categories in collaboration with staff. </a:t>
            </a:r>
          </a:p>
          <a:p>
            <a:pPr marL="0" lvl="0" indent="0">
              <a:buNone/>
            </a:pPr>
            <a:r>
              <a:rPr lang="en-US" sz="1000" dirty="0">
                <a:solidFill>
                  <a:prstClr val="black"/>
                </a:solidFill>
                <a:latin typeface="Arial" panose="020B0604020202020204" pitchFamily="34" charset="0"/>
                <a:cs typeface="Arial" panose="020B0604020202020204" pitchFamily="34" charset="0"/>
              </a:rPr>
              <a:t>	(2) Leave is not shown in this chart. Leave, including state and federal holidays, amounts to 10,729 	hours or 21% of hours logged. Percentages in the chart take leave into account. </a:t>
            </a:r>
            <a:endParaRPr lang="en-US" sz="500" dirty="0"/>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217796" y="3991167"/>
            <a:ext cx="5096160" cy="275298"/>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7964985" y="1457303"/>
            <a:ext cx="3617415"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7964982" y="1727802"/>
            <a:ext cx="3617415" cy="4977447"/>
          </a:xfrm>
          <a:ln w="3175">
            <a:solidFill>
              <a:schemeClr val="tx1"/>
            </a:solidFill>
          </a:ln>
        </p:spPr>
        <p:txBody>
          <a:bodyPr>
            <a:noAutofit/>
          </a:bodyPr>
          <a:lstStyle/>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Regulatory development and interpretation, RCRA grant management, and other technical projects comprise 61% of staff hours. This category includes tasks such as researching regulations, laws, and policies to provide the regulatory framework and scientific data to Permitting staff, Statewide Enforcement staff, criminal investigators, industry stakeholders, and local government agencies. This category also includes development and analysis of the hazardous waste management regulations, technical training, and RCRA authorization activities.</a:t>
            </a:r>
          </a:p>
          <a:p>
            <a:pPr marL="17145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activities comprise 15% of staff hours. These activities are required to maintain operations and include budget analysis, contract management, strategic planning, data analysis, staff meetings, and web content management.</a:t>
            </a:r>
          </a:p>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training accounts for 3% of staff hours. This includes mandated trainings such as ethics training, cyber security, and sexual harassment prevention. </a:t>
            </a:r>
          </a:p>
        </p:txBody>
      </p:sp>
      <p:sp>
        <p:nvSpPr>
          <p:cNvPr id="7" name="Slide Number Placeholder 10">
            <a:extLst>
              <a:ext uri="{FF2B5EF4-FFF2-40B4-BE49-F238E27FC236}">
                <a16:creationId xmlns:a16="http://schemas.microsoft.com/office/drawing/2014/main" id="{F64AF60C-994B-4B66-8298-2C0E6CAA22B5}"/>
              </a:ext>
            </a:extLst>
          </p:cNvPr>
          <p:cNvSpPr>
            <a:spLocks noGrp="1"/>
          </p:cNvSpPr>
          <p:nvPr>
            <p:ph type="sldNum" sz="quarter" idx="12"/>
          </p:nvPr>
        </p:nvSpPr>
        <p:spPr>
          <a:xfrm>
            <a:off x="11125200" y="1733"/>
            <a:ext cx="1066800" cy="321463"/>
          </a:xfrm>
        </p:spPr>
        <p:txBody>
          <a:bodyPr/>
          <a:lstStyle/>
          <a:p>
            <a:fld id="{D79DDE80-F1C1-4874-96F3-354863CC2791}"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39865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algn="l">
              <a:defRPr/>
            </a:pPr>
            <a:r>
              <a:rPr lang="en-US" sz="1800">
                <a:latin typeface="Arial" pitchFamily="34" charset="0"/>
                <a:cs typeface="Arial" pitchFamily="34" charset="0"/>
              </a:rPr>
              <a:t>76 percent of RAO’s workload is comprised of providing technical assistance to industry, local governments, and the CUPAs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RESOURCES</a:t>
            </a:r>
          </a:p>
        </p:txBody>
      </p:sp>
      <p:pic>
        <p:nvPicPr>
          <p:cNvPr id="16" name="Picture 15">
            <a:extLst>
              <a:ext uri="{FF2B5EF4-FFF2-40B4-BE49-F238E27FC236}">
                <a16:creationId xmlns:a16="http://schemas.microsoft.com/office/drawing/2014/main" id="{342036D1-E966-41E4-8234-66B1882A29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1067280"/>
            <a:ext cx="1828959" cy="381711"/>
          </a:xfrm>
          <a:prstGeom prst="rect">
            <a:avLst/>
          </a:prstGeom>
        </p:spPr>
      </p:pic>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7" y="1457010"/>
            <a:ext cx="6934202" cy="280333"/>
          </a:xfrm>
          <a:solidFill>
            <a:schemeClr val="tx2"/>
          </a:solidFill>
          <a:ln w="3175">
            <a:solidFill>
              <a:schemeClr val="tx1"/>
            </a:solidFill>
          </a:ln>
        </p:spPr>
        <p:txBody>
          <a:bodyPr>
            <a:noAutofit/>
          </a:bodyPr>
          <a:lstStyle/>
          <a:p>
            <a:pPr lvl="0" algn="ctr">
              <a:defRPr/>
            </a:pPr>
            <a:r>
              <a:rPr lang="en-US" sz="1400" b="0">
                <a:solidFill>
                  <a:prstClr val="white"/>
                </a:solidFill>
                <a:latin typeface="Arial" panose="020B0604020202020204" pitchFamily="34" charset="0"/>
                <a:cs typeface="Arial" panose="020B0604020202020204" pitchFamily="34" charset="0"/>
              </a:rPr>
              <a:t>Regulatory Assistance Office Hours by Activity </a:t>
            </a:r>
            <a:r>
              <a:rPr lang="en-US" sz="1400" b="0">
                <a:solidFill>
                  <a:schemeClr val="bg1"/>
                </a:solidFill>
                <a:latin typeface="Arial" panose="020B0604020202020204" pitchFamily="34" charset="0"/>
                <a:cs typeface="Arial" panose="020B0604020202020204" pitchFamily="34" charset="0"/>
              </a:rPr>
              <a:t>Category</a:t>
            </a:r>
            <a:r>
              <a:rPr lang="en-US" sz="1400" b="0" baseline="30000">
                <a:solidFill>
                  <a:schemeClr val="bg1"/>
                </a:solidFill>
                <a:latin typeface="Arial" panose="020B0604020202020204" pitchFamily="34" charset="0"/>
                <a:cs typeface="Arial" panose="020B0604020202020204" pitchFamily="34" charset="0"/>
              </a:rPr>
              <a:t>1,2</a:t>
            </a:r>
            <a:r>
              <a:rPr lang="en-US" sz="1400" b="0">
                <a:solidFill>
                  <a:schemeClr val="bg1"/>
                </a:solidFill>
                <a:latin typeface="Arial" panose="020B0604020202020204" pitchFamily="34" charset="0"/>
                <a:cs typeface="Arial" panose="020B0604020202020204" pitchFamily="34" charset="0"/>
              </a:rPr>
              <a:t> (</a:t>
            </a:r>
            <a:r>
              <a:rPr lang="en-US" sz="1400" b="0">
                <a:solidFill>
                  <a:prstClr val="white"/>
                </a:solidFill>
                <a:latin typeface="Arial" panose="020B0604020202020204" pitchFamily="34" charset="0"/>
                <a:cs typeface="Arial" panose="020B0604020202020204" pitchFamily="34" charset="0"/>
              </a:rPr>
              <a:t>09/2018-08/2019)</a:t>
            </a:r>
          </a:p>
        </p:txBody>
      </p:sp>
      <p:pic>
        <p:nvPicPr>
          <p:cNvPr id="17" name="Picture 16" descr="Horizontal bar graph from top to bottom. Industry and Local Government Assistance  6,628 hours, CUPA Support  1,229 hours,  Management and Supervision  880 hours,  Technical Training  750 hours,  Regulatory and Policy Support  458 hours,  Public Policy and Development and Guidance   311 hours, Administrative Activities  2,654 hours,  Administrative Training  537 hours.&#10;">
            <a:extLst>
              <a:ext uri="{FF2B5EF4-FFF2-40B4-BE49-F238E27FC236}">
                <a16:creationId xmlns:a16="http://schemas.microsoft.com/office/drawing/2014/main" id="{CACCA648-6BC8-4C86-BCB0-EEE31EA75C8F}"/>
              </a:ext>
            </a:extLst>
          </p:cNvPr>
          <p:cNvPicPr>
            <a:picLocks noChangeAspect="1"/>
          </p:cNvPicPr>
          <p:nvPr/>
        </p:nvPicPr>
        <p:blipFill>
          <a:blip r:embed="rId4"/>
          <a:stretch>
            <a:fillRect/>
          </a:stretch>
        </p:blipFill>
        <p:spPr>
          <a:xfrm>
            <a:off x="551601" y="1667547"/>
            <a:ext cx="6839800" cy="4123173"/>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7" y="1745362"/>
            <a:ext cx="6934201"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00" dirty="0">
              <a:solidFill>
                <a:prstClr val="black"/>
              </a:solidFill>
            </a:endParaRPr>
          </a:p>
          <a:p>
            <a:pPr marL="0" lvl="0" indent="0" fontAlgn="ctr">
              <a:buNone/>
            </a:pPr>
            <a:endParaRPr lang="en-US" sz="1000" dirty="0">
              <a:solidFill>
                <a:prstClr val="black"/>
              </a:solidFill>
            </a:endParaRPr>
          </a:p>
          <a:p>
            <a:pPr marL="0" lvl="0" indent="0" fontAlgn="ctr">
              <a:buNone/>
            </a:pPr>
            <a:endParaRPr lang="en-US" sz="1000" dirty="0">
              <a:solidFill>
                <a:prstClr val="black"/>
              </a:solidFill>
            </a:endParaRPr>
          </a:p>
          <a:p>
            <a:pPr marL="0" lvl="0" indent="0" fontAlgn="ctr">
              <a:buNone/>
            </a:pPr>
            <a:r>
              <a:rPr lang="en-US" sz="1000" dirty="0">
                <a:solidFill>
                  <a:prstClr val="black"/>
                </a:solidFill>
              </a:rPr>
              <a:t>MANDATES:	HSC Division 20, Chapter 6.5, § 25170</a:t>
            </a:r>
          </a:p>
          <a:p>
            <a:pPr marL="0" lvl="0" indent="0" fontAlgn="ctr">
              <a:buNone/>
            </a:pPr>
            <a:r>
              <a:rPr lang="en-US" sz="1000" dirty="0">
                <a:solidFill>
                  <a:prstClr val="black"/>
                </a:solidFill>
              </a:rPr>
              <a:t> NOTES: 	(1) </a:t>
            </a:r>
            <a:r>
              <a:rPr lang="en-US" sz="1000" dirty="0">
                <a:solidFill>
                  <a:prstClr val="black"/>
                </a:solidFill>
                <a:latin typeface="Arial" panose="020B0604020202020204" pitchFamily="34" charset="0"/>
                <a:cs typeface="Arial" panose="020B0604020202020204" pitchFamily="34" charset="0"/>
              </a:rPr>
              <a:t>Activity ID’s were grouped into larger work categories in collaboration with staff.</a:t>
            </a:r>
          </a:p>
          <a:p>
            <a:pPr marL="0" lvl="0" indent="0">
              <a:buNone/>
            </a:pPr>
            <a:r>
              <a:rPr lang="en-US" sz="1000" dirty="0">
                <a:solidFill>
                  <a:prstClr val="black"/>
                </a:solidFill>
                <a:latin typeface="Arial" panose="020B0604020202020204" pitchFamily="34" charset="0"/>
                <a:cs typeface="Arial" panose="020B0604020202020204" pitchFamily="34" charset="0"/>
              </a:rPr>
              <a:t>	(2) Leave is not included in this chart. Percentages do not include leave. </a:t>
            </a:r>
            <a:endParaRPr lang="en-US" sz="500" dirty="0"/>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217796" y="3991167"/>
            <a:ext cx="5096160" cy="275298"/>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7964985" y="1457303"/>
            <a:ext cx="3617415"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7964982" y="1727802"/>
            <a:ext cx="3617415" cy="4977447"/>
          </a:xfrm>
          <a:ln w="3175">
            <a:solidFill>
              <a:schemeClr val="tx1"/>
            </a:solidFill>
          </a:ln>
        </p:spPr>
        <p:txBody>
          <a:bodyPr>
            <a:noAutofit/>
          </a:bodyPr>
          <a:lstStyle/>
          <a:p>
            <a:pPr marL="111125" lvl="0" indent="-111125">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Technical assistance to industry, local governments, and the CUPAs comprise 76% of staff hours. This category includes tasks such as researching regulations, laws, and policies to provide regulatory framework and scientific data to permitting, enforcement, and criminal investigators, industry and/or local government agencies that have activities funded by the federal RCRA grant or DTSC’s Hazardous Waste Control Account. This category also includes technical training and technical support provided to the CUPAs. </a:t>
            </a:r>
          </a:p>
          <a:p>
            <a:pPr marL="114300" indent="-114300">
              <a:spcAft>
                <a:spcPts val="600"/>
              </a:spcAft>
              <a:buFont typeface="Wingdings" panose="05000000000000000000" pitchFamily="2" charset="2"/>
              <a:buChar char="§"/>
              <a:tabLst>
                <a:tab pos="230188" algn="l"/>
              </a:tabLst>
              <a:defRPr/>
            </a:pPr>
            <a:r>
              <a:rPr lang="en-US" sz="1000">
                <a:latin typeface="Arial" panose="020B0604020202020204" pitchFamily="34" charset="0"/>
                <a:cs typeface="Arial" panose="020B0604020202020204" pitchFamily="34" charset="0"/>
              </a:rPr>
              <a:t>Technical training includes trainings necessary to perform crucial job duties. Technical training also includes trainings given by RAO staff to CUPAs at the annual CUPA conference. </a:t>
            </a:r>
          </a:p>
          <a:p>
            <a:pPr marL="114300" indent="-11430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activities account for 20% of staff hours. This category captures all work required to maintain daily program operations, strategic planning, staff meetings, and website content management.</a:t>
            </a:r>
          </a:p>
          <a:p>
            <a:pPr marL="111125" lvl="0" indent="-111125">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training accounts for 4% of staff hours. This includes mandated trainings such as ethics training, cyber security, and sexual harassment prevention. </a:t>
            </a:r>
          </a:p>
        </p:txBody>
      </p:sp>
      <p:sp>
        <p:nvSpPr>
          <p:cNvPr id="7" name="Slide Number Placeholder 11">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52642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lvl="0" algn="l">
              <a:defRPr/>
            </a:pPr>
            <a:r>
              <a:rPr lang="en-US" sz="1800">
                <a:solidFill>
                  <a:prstClr val="black"/>
                </a:solidFill>
                <a:latin typeface="Arial" pitchFamily="34" charset="0"/>
                <a:cs typeface="Arial" pitchFamily="34" charset="0"/>
              </a:rPr>
              <a:t>84 percent of PDU’s workload is comprised of RCRA authorization activities, rulemaking development, and providing technical assistance to industry and local governments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RESOURCES</a:t>
            </a:r>
          </a:p>
        </p:txBody>
      </p:sp>
      <p:pic>
        <p:nvPicPr>
          <p:cNvPr id="10" name="Picture 9">
            <a:extLst>
              <a:ext uri="{FF2B5EF4-FFF2-40B4-BE49-F238E27FC236}">
                <a16:creationId xmlns:a16="http://schemas.microsoft.com/office/drawing/2014/main" id="{30F6F73E-42EA-41E5-AB78-38415A09BE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1077351"/>
            <a:ext cx="1828959" cy="347583"/>
          </a:xfrm>
          <a:prstGeom prst="rect">
            <a:avLst/>
          </a:prstGeom>
        </p:spPr>
      </p:pic>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7" y="1457010"/>
            <a:ext cx="6934202" cy="280333"/>
          </a:xfrm>
          <a:solidFill>
            <a:schemeClr val="tx2"/>
          </a:solidFill>
          <a:ln w="3175">
            <a:solidFill>
              <a:schemeClr val="tx1"/>
            </a:solidFill>
          </a:ln>
        </p:spPr>
        <p:txBody>
          <a:bodyPr>
            <a:noAutofit/>
          </a:bodyPr>
          <a:lstStyle/>
          <a:p>
            <a:pPr lvl="0" algn="ctr">
              <a:defRPr/>
            </a:pPr>
            <a:r>
              <a:rPr lang="en-US" sz="1400" b="0">
                <a:solidFill>
                  <a:prstClr val="white"/>
                </a:solidFill>
                <a:latin typeface="Arial" panose="020B0604020202020204" pitchFamily="34" charset="0"/>
                <a:cs typeface="Arial" panose="020B0604020202020204" pitchFamily="34" charset="0"/>
              </a:rPr>
              <a:t>Policy Development Unit Hours by Activity </a:t>
            </a:r>
            <a:r>
              <a:rPr lang="en-US" sz="1400" b="0">
                <a:solidFill>
                  <a:schemeClr val="bg1"/>
                </a:solidFill>
                <a:latin typeface="Arial" panose="020B0604020202020204" pitchFamily="34" charset="0"/>
                <a:cs typeface="Arial" panose="020B0604020202020204" pitchFamily="34" charset="0"/>
              </a:rPr>
              <a:t>Category</a:t>
            </a:r>
            <a:r>
              <a:rPr lang="en-US" sz="1400" b="0" baseline="30000">
                <a:solidFill>
                  <a:schemeClr val="bg1"/>
                </a:solidFill>
                <a:latin typeface="Arial" panose="020B0604020202020204" pitchFamily="34" charset="0"/>
                <a:cs typeface="Arial" panose="020B0604020202020204" pitchFamily="34" charset="0"/>
              </a:rPr>
              <a:t>1,2</a:t>
            </a:r>
            <a:r>
              <a:rPr lang="en-US" sz="1400" b="0">
                <a:solidFill>
                  <a:schemeClr val="bg1"/>
                </a:solidFill>
                <a:latin typeface="Arial" panose="020B0604020202020204" pitchFamily="34" charset="0"/>
                <a:cs typeface="Arial" panose="020B0604020202020204" pitchFamily="34" charset="0"/>
              </a:rPr>
              <a:t> (09/2018-08/2019</a:t>
            </a:r>
            <a:r>
              <a:rPr lang="en-US" sz="1400" b="0">
                <a:solidFill>
                  <a:prstClr val="white"/>
                </a:solidFill>
                <a:latin typeface="Arial" panose="020B0604020202020204" pitchFamily="34" charset="0"/>
                <a:cs typeface="Arial" panose="020B0604020202020204" pitchFamily="34" charset="0"/>
              </a:rPr>
              <a:t>)</a:t>
            </a:r>
          </a:p>
        </p:txBody>
      </p:sp>
      <p:pic>
        <p:nvPicPr>
          <p:cNvPr id="11" name="Picture 10" descr="Horizontal bar graph of unit hours by activity category. From top to bottom. RCRA Grant Activities  2,860, Rulemaking Review and Development  2,012, Management and Supervision  1,857, Special Projects  1,465,  Enforcement Initiatives  602, Regulatory and Program Support  559,  Industry and Local Government Assist  429,  Technical Training  372, Metal Recycling Initiative  336,  Administrative Activities  1,499, Administrative Training  491">
            <a:extLst>
              <a:ext uri="{FF2B5EF4-FFF2-40B4-BE49-F238E27FC236}">
                <a16:creationId xmlns:a16="http://schemas.microsoft.com/office/drawing/2014/main" id="{204E1D34-6E30-47CA-862F-CB28CF1BC12B}"/>
              </a:ext>
            </a:extLst>
          </p:cNvPr>
          <p:cNvPicPr>
            <a:picLocks noChangeAspect="1"/>
          </p:cNvPicPr>
          <p:nvPr/>
        </p:nvPicPr>
        <p:blipFill>
          <a:blip r:embed="rId4"/>
          <a:stretch>
            <a:fillRect/>
          </a:stretch>
        </p:blipFill>
        <p:spPr>
          <a:xfrm>
            <a:off x="584791" y="1624609"/>
            <a:ext cx="6882808" cy="4467410"/>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8" y="1737343"/>
            <a:ext cx="6934201"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00" dirty="0">
              <a:solidFill>
                <a:prstClr val="black"/>
              </a:solidFill>
            </a:endParaRPr>
          </a:p>
          <a:p>
            <a:pPr marL="0" lvl="0" indent="0" fontAlgn="ctr">
              <a:buNone/>
            </a:pPr>
            <a:endParaRPr lang="en-US" sz="1000" dirty="0">
              <a:solidFill>
                <a:prstClr val="black"/>
              </a:solidFill>
            </a:endParaRPr>
          </a:p>
          <a:p>
            <a:pPr marL="0" lvl="0" indent="0">
              <a:buNone/>
            </a:pPr>
            <a:endParaRPr lang="en-US" sz="1000" dirty="0">
              <a:solidFill>
                <a:prstClr val="black"/>
              </a:solidFill>
            </a:endParaRPr>
          </a:p>
          <a:p>
            <a:pPr marL="0" lvl="0" indent="0">
              <a:buNone/>
            </a:pPr>
            <a:endParaRPr lang="en-US" sz="1000" dirty="0">
              <a:solidFill>
                <a:prstClr val="black"/>
              </a:solidFill>
            </a:endParaRPr>
          </a:p>
          <a:p>
            <a:pPr marL="0" lvl="0" indent="0">
              <a:buNone/>
            </a:pPr>
            <a:r>
              <a:rPr lang="en-US" sz="1000" dirty="0">
                <a:solidFill>
                  <a:prstClr val="black"/>
                </a:solidFill>
              </a:rPr>
              <a:t>NOTES: 	(1) </a:t>
            </a:r>
            <a:r>
              <a:rPr lang="en-US" sz="1000" dirty="0">
                <a:solidFill>
                  <a:prstClr val="black"/>
                </a:solidFill>
                <a:latin typeface="Arial" panose="020B0604020202020204" pitchFamily="34" charset="0"/>
                <a:cs typeface="Arial" panose="020B0604020202020204" pitchFamily="34" charset="0"/>
              </a:rPr>
              <a:t>Activity ID’s were grouped into larger work categories in collaboration with staff.</a:t>
            </a:r>
          </a:p>
          <a:p>
            <a:pPr marL="0" lvl="0" indent="0">
              <a:buNone/>
            </a:pPr>
            <a:r>
              <a:rPr lang="en-US" sz="1000" dirty="0">
                <a:solidFill>
                  <a:prstClr val="black"/>
                </a:solidFill>
                <a:latin typeface="Arial" panose="020B0604020202020204" pitchFamily="34" charset="0"/>
                <a:cs typeface="Arial" panose="020B0604020202020204" pitchFamily="34" charset="0"/>
              </a:rPr>
              <a:t>	(2) Leave is not included in this chart. Percentages do not include leave. </a:t>
            </a:r>
            <a:endParaRPr lang="en-US" sz="500" dirty="0"/>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133956" y="3943053"/>
            <a:ext cx="5230088" cy="258001"/>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7964985" y="1457303"/>
            <a:ext cx="3617415"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7964982" y="1727802"/>
            <a:ext cx="3617415" cy="4977447"/>
          </a:xfrm>
          <a:ln w="3175">
            <a:solidFill>
              <a:schemeClr val="tx1"/>
            </a:solidFill>
          </a:ln>
        </p:spPr>
        <p:txBody>
          <a:bodyPr>
            <a:noAutofit/>
          </a:bodyPr>
          <a:lstStyle/>
          <a:p>
            <a:pPr marL="171450" lvl="0" indent="-171450">
              <a:spcAft>
                <a:spcPts val="600"/>
              </a:spcAft>
              <a:buFont typeface="Wingdings" panose="05000000000000000000" pitchFamily="2" charset="2"/>
              <a:buChar char="§"/>
              <a:defRPr/>
            </a:pPr>
            <a:r>
              <a:rPr lang="en-US" sz="900">
                <a:solidFill>
                  <a:prstClr val="black"/>
                </a:solidFill>
                <a:latin typeface="Arial" panose="020B0604020202020204" pitchFamily="34" charset="0"/>
                <a:cs typeface="Arial" panose="020B0604020202020204" pitchFamily="34" charset="0"/>
              </a:rPr>
              <a:t>Regulatory and rulemaking development and </a:t>
            </a:r>
            <a:r>
              <a:rPr lang="en-US" sz="1000">
                <a:solidFill>
                  <a:prstClr val="black"/>
                </a:solidFill>
                <a:latin typeface="Arial" panose="020B0604020202020204" pitchFamily="34" charset="0"/>
                <a:cs typeface="Arial" panose="020B0604020202020204" pitchFamily="34" charset="0"/>
              </a:rPr>
              <a:t>support, RCRA authorization, and other technical projects comprise 84% of staff hours. This category includes researching and developing regulations for the management of new waste streams in conjunction with RCRA authorization, coordinating RCRA Grant authorization, and providing regulatory framework and scientific data to other divisions within HWMP, industry stakeholders, and local government agencies. </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This category also includes technical training necessary to perform crucial job duties and management and supervisory time.</a:t>
            </a:r>
            <a:endParaRPr lang="en-US" sz="1000" strike="sngStrike">
              <a:solidFill>
                <a:prstClr val="black"/>
              </a:solidFill>
              <a:highlight>
                <a:srgbClr val="FFFF00"/>
              </a:highlight>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activities account for 12% of staff hours. This category captures all work required to maintain daily program operations, strategic planning, staff meetings, and website content management.</a:t>
            </a:r>
          </a:p>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training accounts for 4% of staff hours. This includes mandated trainings such as ethics training, cyber security, and sexual harassment prevention. </a:t>
            </a:r>
          </a:p>
        </p:txBody>
      </p:sp>
      <p:sp>
        <p:nvSpPr>
          <p:cNvPr id="7" name="Slide Number Placeholder 12">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17585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lvl="0" algn="l">
              <a:defRPr/>
            </a:pPr>
            <a:r>
              <a:rPr lang="en-US" sz="1800">
                <a:latin typeface="Arial" pitchFamily="34" charset="0"/>
                <a:cs typeface="Arial" pitchFamily="34" charset="0"/>
              </a:rPr>
              <a:t>86 percent of PIU’s workload is comprised of RCRA grant management and implementation activities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RESOURCES</a:t>
            </a:r>
          </a:p>
        </p:txBody>
      </p:sp>
      <p:pic>
        <p:nvPicPr>
          <p:cNvPr id="13" name="Picture 12">
            <a:extLst>
              <a:ext uri="{FF2B5EF4-FFF2-40B4-BE49-F238E27FC236}">
                <a16:creationId xmlns:a16="http://schemas.microsoft.com/office/drawing/2014/main" id="{0244FBAC-998F-4A93-B1CB-7CC64E6064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1067188"/>
            <a:ext cx="1828959" cy="371890"/>
          </a:xfrm>
          <a:prstGeom prst="rect">
            <a:avLst/>
          </a:prstGeom>
        </p:spPr>
      </p:pic>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7" y="1457010"/>
            <a:ext cx="6934202" cy="280333"/>
          </a:xfrm>
          <a:solidFill>
            <a:schemeClr val="tx2"/>
          </a:solidFill>
          <a:ln w="3175">
            <a:solidFill>
              <a:schemeClr val="tx1"/>
            </a:solidFill>
          </a:ln>
        </p:spPr>
        <p:txBody>
          <a:bodyPr>
            <a:noAutofit/>
          </a:bodyPr>
          <a:lstStyle/>
          <a:p>
            <a:pPr lvl="0" algn="ctr">
              <a:defRPr/>
            </a:pPr>
            <a:r>
              <a:rPr lang="en-US" sz="1400" b="0">
                <a:solidFill>
                  <a:prstClr val="white"/>
                </a:solidFill>
                <a:latin typeface="Arial" panose="020B0604020202020204" pitchFamily="34" charset="0"/>
                <a:cs typeface="Arial" panose="020B0604020202020204" pitchFamily="34" charset="0"/>
              </a:rPr>
              <a:t>Program Implementation Unit Hours by Activity </a:t>
            </a:r>
            <a:r>
              <a:rPr lang="en-US" sz="1400" b="0">
                <a:solidFill>
                  <a:schemeClr val="bg1"/>
                </a:solidFill>
                <a:latin typeface="Arial" panose="020B0604020202020204" pitchFamily="34" charset="0"/>
                <a:cs typeface="Arial" panose="020B0604020202020204" pitchFamily="34" charset="0"/>
              </a:rPr>
              <a:t>Category</a:t>
            </a:r>
            <a:r>
              <a:rPr lang="en-US" sz="1400" b="0" baseline="30000">
                <a:solidFill>
                  <a:schemeClr val="bg1"/>
                </a:solidFill>
                <a:latin typeface="Arial" panose="020B0604020202020204" pitchFamily="34" charset="0"/>
                <a:cs typeface="Arial" panose="020B0604020202020204" pitchFamily="34" charset="0"/>
              </a:rPr>
              <a:t>1,2</a:t>
            </a:r>
            <a:r>
              <a:rPr lang="en-US" sz="1400" b="0">
                <a:solidFill>
                  <a:schemeClr val="bg1"/>
                </a:solidFill>
                <a:latin typeface="Arial" panose="020B0604020202020204" pitchFamily="34" charset="0"/>
                <a:cs typeface="Arial" panose="020B0604020202020204" pitchFamily="34" charset="0"/>
              </a:rPr>
              <a:t> (09/2018-08/2019</a:t>
            </a:r>
            <a:r>
              <a:rPr lang="en-US" sz="1400" b="0">
                <a:solidFill>
                  <a:prstClr val="white"/>
                </a:solidFill>
                <a:latin typeface="Arial" panose="020B0604020202020204" pitchFamily="34" charset="0"/>
                <a:cs typeface="Arial" panose="020B0604020202020204" pitchFamily="34" charset="0"/>
              </a:rPr>
              <a:t>)</a:t>
            </a:r>
          </a:p>
        </p:txBody>
      </p:sp>
      <p:pic>
        <p:nvPicPr>
          <p:cNvPr id="22" name="Picture 21" descr="Bar graph showing staff hours by activitiy category: RCRA Authorization 1,787,  Special Projects  1,570, Management and Supervision  1,346,  E-Waste Recycling Act Implement  1,054,  Specific Waste Stream Implement  774,  RCRA Grant Management  629, Technical Consultation  319, Technical Training 143,  Appliance Recycler Certification  46,  Public Governmental Inquiries and Reports  33,  Regulatory Response Development – Safer Consumer Product  26, Administrative Activities  861, Administrative Training  385">
            <a:extLst>
              <a:ext uri="{FF2B5EF4-FFF2-40B4-BE49-F238E27FC236}">
                <a16:creationId xmlns:a16="http://schemas.microsoft.com/office/drawing/2014/main" id="{8B6C6332-0EC2-437F-B0F8-F58739DFCBC3}"/>
              </a:ext>
            </a:extLst>
          </p:cNvPr>
          <p:cNvPicPr>
            <a:picLocks noChangeAspect="1"/>
          </p:cNvPicPr>
          <p:nvPr/>
        </p:nvPicPr>
        <p:blipFill>
          <a:blip r:embed="rId4"/>
          <a:stretch>
            <a:fillRect/>
          </a:stretch>
        </p:blipFill>
        <p:spPr>
          <a:xfrm>
            <a:off x="540043" y="1694446"/>
            <a:ext cx="6934202" cy="4333412"/>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9" y="1724572"/>
            <a:ext cx="6934201"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00" dirty="0">
              <a:solidFill>
                <a:prstClr val="black"/>
              </a:solidFill>
            </a:endParaRPr>
          </a:p>
          <a:p>
            <a:pPr marL="0" lvl="0" indent="0" fontAlgn="ctr">
              <a:buNone/>
            </a:pPr>
            <a:endParaRPr lang="en-US" sz="1000" dirty="0">
              <a:solidFill>
                <a:prstClr val="black"/>
              </a:solidFill>
            </a:endParaRPr>
          </a:p>
          <a:p>
            <a:pPr marL="0" lvl="0" indent="0">
              <a:buNone/>
            </a:pPr>
            <a:endParaRPr lang="en-US" sz="1000" dirty="0">
              <a:solidFill>
                <a:prstClr val="black"/>
              </a:solidFill>
            </a:endParaRPr>
          </a:p>
          <a:p>
            <a:pPr marL="0" lvl="0" indent="0">
              <a:buNone/>
            </a:pPr>
            <a:endParaRPr lang="en-US" sz="1000" dirty="0">
              <a:solidFill>
                <a:prstClr val="black"/>
              </a:solidFill>
            </a:endParaRPr>
          </a:p>
          <a:p>
            <a:pPr marL="0" lvl="0" indent="0">
              <a:buNone/>
            </a:pPr>
            <a:r>
              <a:rPr lang="en-US" sz="1000" dirty="0">
                <a:solidFill>
                  <a:prstClr val="black"/>
                </a:solidFill>
              </a:rPr>
              <a:t>NOTES: (1) </a:t>
            </a:r>
            <a:r>
              <a:rPr lang="en-US" sz="1000" dirty="0">
                <a:solidFill>
                  <a:prstClr val="black"/>
                </a:solidFill>
                <a:latin typeface="Arial" panose="020B0604020202020204" pitchFamily="34" charset="0"/>
                <a:cs typeface="Arial" panose="020B0604020202020204" pitchFamily="34" charset="0"/>
              </a:rPr>
              <a:t>Activity ID’s were grouped into larger work categories in collaboration with staff.</a:t>
            </a:r>
          </a:p>
          <a:p>
            <a:pPr marL="0" lvl="0" indent="0">
              <a:buNone/>
            </a:pPr>
            <a:r>
              <a:rPr lang="en-US" sz="1000" dirty="0">
                <a:solidFill>
                  <a:prstClr val="black"/>
                </a:solidFill>
                <a:latin typeface="Arial" panose="020B0604020202020204" pitchFamily="34" charset="0"/>
                <a:cs typeface="Arial" panose="020B0604020202020204" pitchFamily="34" charset="0"/>
              </a:rPr>
              <a:t>(2) Leave is not included in this chart. Percentages do not include leave. </a:t>
            </a:r>
            <a:endParaRPr lang="en-US" sz="500" dirty="0"/>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114620" y="3944457"/>
            <a:ext cx="5248020" cy="237261"/>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7964985" y="1457303"/>
            <a:ext cx="3617415"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7964982" y="1727802"/>
            <a:ext cx="3617415" cy="4977447"/>
          </a:xfrm>
          <a:ln w="3175">
            <a:solidFill>
              <a:schemeClr val="tx1"/>
            </a:solidFill>
          </a:ln>
        </p:spPr>
        <p:txBody>
          <a:bodyPr>
            <a:noAutofit/>
          </a:bodyPr>
          <a:lstStyle/>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RCRA grant management and implementation activities comprise 86% of staff hours. This category includes tasks such as conducting technical research and interpreting scientific articles to inform the development of regulation packages for the management of new hazardous waste streams under RCRA. PIU also manages the $10 million DTSC receives annually under the RCRA Grant. </a:t>
            </a:r>
          </a:p>
          <a:p>
            <a:pPr marL="17145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Technical training includes trainings necessary to perform crucial job duties.</a:t>
            </a:r>
          </a:p>
          <a:p>
            <a:pPr marL="17145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activities account for 10% of staff hours. This category captures all work required to maintain daily program operations, strategic planning, staff meetings, and website content management.</a:t>
            </a:r>
          </a:p>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training accounts for 4% of staff hours. This includes mandated trainings such as ethics training, cyber security, and sexual harassment prevention. </a:t>
            </a:r>
          </a:p>
        </p:txBody>
      </p:sp>
      <p:sp>
        <p:nvSpPr>
          <p:cNvPr id="7" name="Slide Number Placeholder 13">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0588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lvl="0" algn="l">
              <a:defRPr/>
            </a:pPr>
            <a:r>
              <a:rPr lang="en-US" sz="1800">
                <a:latin typeface="Arial" pitchFamily="34" charset="0"/>
                <a:cs typeface="Arial" pitchFamily="34" charset="0"/>
              </a:rPr>
              <a:t>96 percent of branch manager and direct reports’ workload is comprised of technical program assistance and administrative activities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RESOURCES</a:t>
            </a:r>
          </a:p>
        </p:txBody>
      </p:sp>
      <p:pic>
        <p:nvPicPr>
          <p:cNvPr id="10" name="Picture 9">
            <a:extLst>
              <a:ext uri="{FF2B5EF4-FFF2-40B4-BE49-F238E27FC236}">
                <a16:creationId xmlns:a16="http://schemas.microsoft.com/office/drawing/2014/main" id="{64EF772F-DC59-4E9D-B12B-203F664598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1061184"/>
            <a:ext cx="1828959" cy="379790"/>
          </a:xfrm>
          <a:prstGeom prst="rect">
            <a:avLst/>
          </a:prstGeom>
        </p:spPr>
      </p:pic>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7" y="1457010"/>
            <a:ext cx="6934202" cy="280333"/>
          </a:xfrm>
          <a:solidFill>
            <a:schemeClr val="tx2"/>
          </a:solidFill>
          <a:ln w="3175">
            <a:solidFill>
              <a:schemeClr val="tx1"/>
            </a:solidFill>
          </a:ln>
        </p:spPr>
        <p:txBody>
          <a:bodyPr>
            <a:noAutofit/>
          </a:bodyPr>
          <a:lstStyle/>
          <a:p>
            <a:pPr lvl="0" algn="ctr">
              <a:defRPr/>
            </a:pPr>
            <a:r>
              <a:rPr lang="en-US" sz="1400" b="0">
                <a:solidFill>
                  <a:prstClr val="white"/>
                </a:solidFill>
                <a:latin typeface="Arial" panose="020B0604020202020204" pitchFamily="34" charset="0"/>
                <a:cs typeface="Arial" panose="020B0604020202020204" pitchFamily="34" charset="0"/>
              </a:rPr>
              <a:t>Manager and Direct Reports Hours by Activity Category</a:t>
            </a:r>
            <a:r>
              <a:rPr lang="en-US" sz="1400" b="0" baseline="30000">
                <a:solidFill>
                  <a:prstClr val="white"/>
                </a:solidFill>
                <a:latin typeface="Arial" panose="020B0604020202020204" pitchFamily="34" charset="0"/>
                <a:cs typeface="Arial" panose="020B0604020202020204" pitchFamily="34" charset="0"/>
              </a:rPr>
              <a:t>1</a:t>
            </a:r>
            <a:r>
              <a:rPr lang="en-US" sz="1400" b="0" baseline="30000">
                <a:solidFill>
                  <a:schemeClr val="bg1"/>
                </a:solidFill>
                <a:latin typeface="Arial" panose="020B0604020202020204" pitchFamily="34" charset="0"/>
                <a:cs typeface="Arial" panose="020B0604020202020204" pitchFamily="34" charset="0"/>
              </a:rPr>
              <a:t>,2</a:t>
            </a:r>
            <a:r>
              <a:rPr lang="en-US" sz="1400" b="0">
                <a:solidFill>
                  <a:prstClr val="white"/>
                </a:solidFill>
                <a:latin typeface="Arial" panose="020B0604020202020204" pitchFamily="34" charset="0"/>
                <a:cs typeface="Arial" panose="020B0604020202020204" pitchFamily="34" charset="0"/>
              </a:rPr>
              <a:t> </a:t>
            </a:r>
            <a:r>
              <a:rPr lang="en-US" sz="1400" b="0">
                <a:solidFill>
                  <a:schemeClr val="bg1"/>
                </a:solidFill>
                <a:latin typeface="Arial" panose="020B0604020202020204" pitchFamily="34" charset="0"/>
                <a:cs typeface="Arial" panose="020B0604020202020204" pitchFamily="34" charset="0"/>
              </a:rPr>
              <a:t>(09/2018-08/2019</a:t>
            </a:r>
            <a:r>
              <a:rPr lang="en-US" sz="1400" b="0">
                <a:solidFill>
                  <a:prstClr val="white"/>
                </a:solidFill>
                <a:latin typeface="Arial" panose="020B0604020202020204" pitchFamily="34" charset="0"/>
                <a:cs typeface="Arial" panose="020B0604020202020204" pitchFamily="34" charset="0"/>
              </a:rPr>
              <a:t>)</a:t>
            </a:r>
          </a:p>
        </p:txBody>
      </p:sp>
      <p:pic>
        <p:nvPicPr>
          <p:cNvPr id="11" name="Picture 10" descr="Horizontal bar graph of hours by activity category. From top to bottom. Management and Supervision  1,910 hours,  RCRA Authorization  272 hours,  Appliance Recycler Certification  174 hours,  Contract Management  81 hours,  Special Projects  33 hours,  E-Waste Recycling Act Implement  24 hours,  CUPA Local Agency Support  3 hours,  Administrative Activities  2,551 hours, and  Administrative Training  205 hours.">
            <a:extLst>
              <a:ext uri="{FF2B5EF4-FFF2-40B4-BE49-F238E27FC236}">
                <a16:creationId xmlns:a16="http://schemas.microsoft.com/office/drawing/2014/main" id="{DDF90427-8497-4A40-9A20-72B7034A4675}"/>
              </a:ext>
            </a:extLst>
          </p:cNvPr>
          <p:cNvPicPr>
            <a:picLocks noChangeAspect="1"/>
          </p:cNvPicPr>
          <p:nvPr/>
        </p:nvPicPr>
        <p:blipFill>
          <a:blip r:embed="rId4"/>
          <a:stretch>
            <a:fillRect/>
          </a:stretch>
        </p:blipFill>
        <p:spPr>
          <a:xfrm>
            <a:off x="533397" y="1708537"/>
            <a:ext cx="6934201" cy="4283230"/>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7" y="1733040"/>
            <a:ext cx="6934201"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00" dirty="0">
              <a:solidFill>
                <a:prstClr val="black"/>
              </a:solidFill>
            </a:endParaRPr>
          </a:p>
          <a:p>
            <a:pPr marL="0" lvl="0" indent="0" fontAlgn="ctr">
              <a:buNone/>
            </a:pPr>
            <a:endParaRPr lang="en-US" sz="1000" dirty="0">
              <a:solidFill>
                <a:prstClr val="black"/>
              </a:solidFill>
            </a:endParaRPr>
          </a:p>
          <a:p>
            <a:pPr marL="0" lvl="0" indent="0">
              <a:buNone/>
            </a:pPr>
            <a:endParaRPr lang="en-US" sz="1000" dirty="0">
              <a:solidFill>
                <a:prstClr val="black"/>
              </a:solidFill>
            </a:endParaRPr>
          </a:p>
          <a:p>
            <a:pPr marL="0" lvl="0" indent="0">
              <a:buNone/>
            </a:pPr>
            <a:endParaRPr lang="en-US" sz="1000" dirty="0">
              <a:solidFill>
                <a:prstClr val="black"/>
              </a:solidFill>
            </a:endParaRPr>
          </a:p>
          <a:p>
            <a:pPr marL="0" lvl="0" indent="0">
              <a:buNone/>
            </a:pPr>
            <a:r>
              <a:rPr lang="en-US" sz="1000" dirty="0">
                <a:solidFill>
                  <a:prstClr val="black"/>
                </a:solidFill>
              </a:rPr>
              <a:t>NOTES: (1) </a:t>
            </a:r>
            <a:r>
              <a:rPr lang="en-US" sz="1000" dirty="0">
                <a:solidFill>
                  <a:prstClr val="black"/>
                </a:solidFill>
                <a:latin typeface="Arial" panose="020B0604020202020204" pitchFamily="34" charset="0"/>
                <a:cs typeface="Arial" panose="020B0604020202020204" pitchFamily="34" charset="0"/>
              </a:rPr>
              <a:t>Activity ID’s were grouped into larger work categories in collaboration with staff.</a:t>
            </a:r>
          </a:p>
          <a:p>
            <a:pPr marL="0" lvl="0" indent="0">
              <a:buNone/>
            </a:pPr>
            <a:r>
              <a:rPr lang="en-US" sz="1000" dirty="0">
                <a:solidFill>
                  <a:prstClr val="black"/>
                </a:solidFill>
                <a:latin typeface="Arial" panose="020B0604020202020204" pitchFamily="34" charset="0"/>
                <a:cs typeface="Arial" panose="020B0604020202020204" pitchFamily="34" charset="0"/>
              </a:rPr>
              <a:t>(2) Leave is not included in this chart. Percentages do not include leave. </a:t>
            </a:r>
            <a:endParaRPr lang="en-US" sz="500" dirty="0"/>
          </a:p>
        </p:txBody>
      </p:sp>
      <p:sp>
        <p:nvSpPr>
          <p:cNvPr id="12" name="Isosceles Triangle 11" descr="Arrow pointing to key observations box.">
            <a:extLst>
              <a:ext uri="{FF2B5EF4-FFF2-40B4-BE49-F238E27FC236}">
                <a16:creationId xmlns:a16="http://schemas.microsoft.com/office/drawing/2014/main" id="{4700D6FA-E59F-4AE2-95F2-EFFB82F9B3CD}"/>
              </a:ext>
            </a:extLst>
          </p:cNvPr>
          <p:cNvSpPr/>
          <p:nvPr/>
        </p:nvSpPr>
        <p:spPr>
          <a:xfrm rot="5400000">
            <a:off x="5130408" y="3963291"/>
            <a:ext cx="5219886" cy="207325"/>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7964985" y="1457303"/>
            <a:ext cx="3617415"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7964982" y="1727802"/>
            <a:ext cx="3617415" cy="4977447"/>
          </a:xfrm>
          <a:ln w="3175">
            <a:solidFill>
              <a:schemeClr val="tx1"/>
            </a:solidFill>
          </a:ln>
        </p:spPr>
        <p:txBody>
          <a:bodyPr>
            <a:noAutofit/>
          </a:bodyPr>
          <a:lstStyle/>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Technical program assistance activities comprise 48% of staff hours. This category includes tasks such as assisting staff with RCRA authorization, regulation development, policy development and implementation for new waste streams, and interpretive guidance on hazardous waste management requirements.</a:t>
            </a:r>
          </a:p>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activities account for 48% of staff hours. This category includes budget analysis, contract management, personnel liaison services such as coordinating interviews, processing recruitment packages, finalizing correspondence and scheduling appointments, strategic planning, and staff meetings. </a:t>
            </a:r>
          </a:p>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Administrative training accounts for 4% of staff hours. This includes mandated trainings such as ethics training, cyber security, and sexual harassment prevention. </a:t>
            </a:r>
          </a:p>
        </p:txBody>
      </p:sp>
      <p:sp>
        <p:nvSpPr>
          <p:cNvPr id="7" name="Slide Number Placeholder 14">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51582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a:extLst>
              <a:ext uri="{FF2B5EF4-FFF2-40B4-BE49-F238E27FC236}">
                <a16:creationId xmlns:a16="http://schemas.microsoft.com/office/drawing/2014/main" id="{003BC87A-8D9E-4C5A-BE1D-918AD5C48206}"/>
              </a:ext>
            </a:extLst>
          </p:cNvPr>
          <p:cNvSpPr>
            <a:spLocks noGrp="1"/>
          </p:cNvSpPr>
          <p:nvPr>
            <p:ph type="title"/>
          </p:nvPr>
        </p:nvSpPr>
        <p:spPr>
          <a:xfrm>
            <a:off x="316835" y="-65414"/>
            <a:ext cx="11275147" cy="1020762"/>
          </a:xfrm>
        </p:spPr>
        <p:txBody>
          <a:bodyPr>
            <a:normAutofit/>
          </a:bodyPr>
          <a:lstStyle/>
          <a:p>
            <a:pPr lvl="0" algn="l">
              <a:defRPr/>
            </a:pPr>
            <a:r>
              <a:rPr lang="en-US" sz="1800">
                <a:solidFill>
                  <a:prstClr val="black"/>
                </a:solidFill>
                <a:latin typeface="Arial" pitchFamily="34" charset="0"/>
                <a:cs typeface="Arial" pitchFamily="34" charset="0"/>
              </a:rPr>
              <a:t>PPSB is leading the way for management of end-of-life solar photovoltaic panels to reduce future environmental and regulatory burdens</a:t>
            </a:r>
          </a:p>
        </p:txBody>
      </p:sp>
      <p:cxnSp>
        <p:nvCxnSpPr>
          <p:cNvPr id="11" name="Straight Connector 10">
            <a:extLst>
              <a:ext uri="{FF2B5EF4-FFF2-40B4-BE49-F238E27FC236}">
                <a16:creationId xmlns:a16="http://schemas.microsoft.com/office/drawing/2014/main" id="{8624C17E-02D9-4DB2-AE5B-99B4EE8A36EB}"/>
              </a:ext>
              <a:ext uri="{C183D7F6-B498-43B3-948B-1728B52AA6E4}">
                <adec:decorative xmlns:adec="http://schemas.microsoft.com/office/drawing/2017/decorative" val="1"/>
              </a:ext>
            </a:extLst>
          </p:cNvPr>
          <p:cNvCxnSpPr>
            <a:cxnSpLocks/>
          </p:cNvCxnSpPr>
          <p:nvPr/>
        </p:nvCxnSpPr>
        <p:spPr>
          <a:xfrm>
            <a:off x="424827" y="838200"/>
            <a:ext cx="111467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A1C038A-C1EF-407C-96F0-2C99299E9125}"/>
              </a:ext>
            </a:extLst>
          </p:cNvPr>
          <p:cNvSpPr>
            <a:spLocks noGrp="1"/>
          </p:cNvSpPr>
          <p:nvPr>
            <p:ph type="body" sz="quarter" idx="16"/>
          </p:nvPr>
        </p:nvSpPr>
        <p:spPr>
          <a:xfrm>
            <a:off x="8427204" y="899802"/>
            <a:ext cx="3144406" cy="306260"/>
          </a:xfrm>
          <a:ln w="3175">
            <a:solidFill>
              <a:schemeClr val="tx1"/>
            </a:solidFill>
          </a:ln>
        </p:spPr>
        <p:txBody>
          <a:bodyPr>
            <a:noAutofit/>
          </a:bodyPr>
          <a:lstStyle/>
          <a:p>
            <a:pPr marL="0" indent="0" algn="ctr">
              <a:buNone/>
            </a:pPr>
            <a:r>
              <a:rPr lang="en-US" sz="1600"/>
              <a:t>SOLAR PANELS CASE STUDY</a:t>
            </a:r>
          </a:p>
        </p:txBody>
      </p:sp>
      <p:sp>
        <p:nvSpPr>
          <p:cNvPr id="3" name="Text Placeholder 2">
            <a:extLst>
              <a:ext uri="{FF2B5EF4-FFF2-40B4-BE49-F238E27FC236}">
                <a16:creationId xmlns:a16="http://schemas.microsoft.com/office/drawing/2014/main" id="{F3EA218B-53C4-4143-A2D8-709E7CC18C2F}"/>
              </a:ext>
            </a:extLst>
          </p:cNvPr>
          <p:cNvSpPr>
            <a:spLocks noGrp="1"/>
          </p:cNvSpPr>
          <p:nvPr>
            <p:ph type="body" idx="1"/>
          </p:nvPr>
        </p:nvSpPr>
        <p:spPr>
          <a:xfrm>
            <a:off x="410491" y="1261744"/>
            <a:ext cx="3334096" cy="347805"/>
          </a:xfrm>
          <a:solidFill>
            <a:schemeClr val="tx2"/>
          </a:solidFill>
          <a:ln w="3175">
            <a:solidFill>
              <a:schemeClr val="tx1"/>
            </a:solidFill>
          </a:ln>
        </p:spPr>
        <p:txBody>
          <a:bodyPr>
            <a:normAutofit/>
          </a:bodyPr>
          <a:lstStyle/>
          <a:p>
            <a:pPr algn="ctr"/>
            <a:r>
              <a:rPr lang="en-US" sz="1400" b="0">
                <a:solidFill>
                  <a:srgbClr val="FFFFFF"/>
                </a:solidFill>
              </a:rPr>
              <a:t>Situation</a:t>
            </a:r>
          </a:p>
        </p:txBody>
      </p:sp>
      <p:pic>
        <p:nvPicPr>
          <p:cNvPr id="30" name="Picture 29">
            <a:extLst>
              <a:ext uri="{FF2B5EF4-FFF2-40B4-BE49-F238E27FC236}">
                <a16:creationId xmlns:a16="http://schemas.microsoft.com/office/drawing/2014/main" id="{4376C93A-2EFC-4911-A64E-8AD252C75092}"/>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tretch>
            <a:fillRect/>
          </a:stretch>
        </p:blipFill>
        <p:spPr>
          <a:xfrm>
            <a:off x="796853" y="1665525"/>
            <a:ext cx="2640330" cy="1282005"/>
          </a:xfrm>
          <a:prstGeom prst="rect">
            <a:avLst/>
          </a:prstGeom>
        </p:spPr>
      </p:pic>
      <p:sp>
        <p:nvSpPr>
          <p:cNvPr id="23" name="Line 26">
            <a:extLst>
              <a:ext uri="{FF2B5EF4-FFF2-40B4-BE49-F238E27FC236}">
                <a16:creationId xmlns:a16="http://schemas.microsoft.com/office/drawing/2014/main" id="{BE0B4017-E599-403A-B041-0448EA62A28F}"/>
              </a:ext>
              <a:ext uri="{C183D7F6-B498-43B3-948B-1728B52AA6E4}">
                <adec:decorative xmlns:adec="http://schemas.microsoft.com/office/drawing/2017/decorative" val="1"/>
              </a:ext>
            </a:extLst>
          </p:cNvPr>
          <p:cNvSpPr>
            <a:spLocks noChangeShapeType="1"/>
          </p:cNvSpPr>
          <p:nvPr/>
        </p:nvSpPr>
        <p:spPr bwMode="auto">
          <a:xfrm flipV="1">
            <a:off x="502898" y="2971800"/>
            <a:ext cx="3149600" cy="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7A37388-EB86-447F-BED1-8C91C1E45E71}"/>
              </a:ext>
            </a:extLst>
          </p:cNvPr>
          <p:cNvSpPr>
            <a:spLocks noGrp="1"/>
          </p:cNvSpPr>
          <p:nvPr>
            <p:ph sz="half" idx="2"/>
          </p:nvPr>
        </p:nvSpPr>
        <p:spPr>
          <a:xfrm>
            <a:off x="408547" y="1613563"/>
            <a:ext cx="3337983" cy="5016503"/>
          </a:xfrm>
          <a:ln w="3175">
            <a:solidFill>
              <a:schemeClr val="tx1"/>
            </a:solidFill>
          </a:ln>
        </p:spPr>
        <p:txBody>
          <a:bodyPr>
            <a:noAutofit/>
          </a:bodyPr>
          <a:lstStyle/>
          <a:p>
            <a:pPr marL="0" lvl="0" indent="0">
              <a:spcBef>
                <a:spcPts val="0"/>
              </a:spcBef>
              <a:spcAft>
                <a:spcPts val="600"/>
              </a:spcAft>
              <a:buNone/>
              <a:defRPr/>
            </a:pPr>
            <a:endParaRPr lang="en-US" sz="1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100">
              <a:solidFill>
                <a:prstClr val="black"/>
              </a:solidFill>
              <a:latin typeface="Arial" panose="020B0604020202020204" pitchFamily="34" charset="0"/>
              <a:cs typeface="Arial" panose="020B0604020202020204" pitchFamily="34" charset="0"/>
            </a:endParaRP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Solar panels are a rapidly growing source of alternative energy, but may contain heavy metals such as cadmium, lead, and arsenic. As such, there has been growing concern over how to manage solar panels at the end of their useful life.</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Senate Bill 489 (</a:t>
            </a:r>
            <a:r>
              <a:rPr lang="en-US" sz="1000" err="1">
                <a:solidFill>
                  <a:prstClr val="black"/>
                </a:solidFill>
                <a:latin typeface="Arial" panose="020B0604020202020204" pitchFamily="34" charset="0"/>
                <a:cs typeface="Arial" panose="020B0604020202020204" pitchFamily="34" charset="0"/>
              </a:rPr>
              <a:t>Monning</a:t>
            </a:r>
            <a:r>
              <a:rPr lang="en-US" sz="1000">
                <a:solidFill>
                  <a:prstClr val="black"/>
                </a:solidFill>
                <a:latin typeface="Arial" panose="020B0604020202020204" pitchFamily="34" charset="0"/>
                <a:cs typeface="Arial" panose="020B0604020202020204" pitchFamily="34" charset="0"/>
              </a:rPr>
              <a:t>, Chapter 419, Statute of 2015) authorizes DTSC to adopt regulations to categorize hazardous waste from solar panels as universal waste subject to alternative management standards like batteries, rather than subjecting handers to more rigorous hazardous waste management requirements. Management as universal waste also supports diversion of the waste from municipal landfills. </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The 100 Percent Clean Energy Act of 2018 established a policy framework for increasing the use of renewable energy resources in California.  The California Energy Commission adopted building standards that require the installation of solar powered systems on all new homes starting in 2020 (California Code of Regulations, Title 24, Part 6). </a:t>
            </a:r>
          </a:p>
          <a:p>
            <a:pPr marL="0" lvl="0" indent="0">
              <a:spcBef>
                <a:spcPts val="0"/>
              </a:spcBef>
              <a:spcAft>
                <a:spcPts val="600"/>
              </a:spcAft>
              <a:buNone/>
              <a:defRPr/>
            </a:pPr>
            <a:endParaRPr lang="en-US" sz="4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600">
              <a:solidFill>
                <a:prstClr val="black"/>
              </a:solidFill>
              <a:latin typeface="Arial" panose="020B0604020202020204" pitchFamily="34" charset="0"/>
              <a:cs typeface="Arial" panose="020B0604020202020204" pitchFamily="34" charset="0"/>
            </a:endParaRPr>
          </a:p>
          <a:p>
            <a:pPr marL="0" indent="0">
              <a:buNone/>
            </a:pPr>
            <a:endParaRPr lang="en-US" sz="1100"/>
          </a:p>
        </p:txBody>
      </p:sp>
      <p:sp>
        <p:nvSpPr>
          <p:cNvPr id="15" name="AutoShape 12">
            <a:extLst>
              <a:ext uri="{FF2B5EF4-FFF2-40B4-BE49-F238E27FC236}">
                <a16:creationId xmlns:a16="http://schemas.microsoft.com/office/drawing/2014/main" id="{DBD183C0-2D41-4181-B804-620D121EA223}"/>
              </a:ext>
              <a:ext uri="{C183D7F6-B498-43B3-948B-1728B52AA6E4}">
                <adec:decorative xmlns:adec="http://schemas.microsoft.com/office/drawing/2017/decorative" val="1"/>
              </a:ext>
            </a:extLst>
          </p:cNvPr>
          <p:cNvSpPr>
            <a:spLocks noChangeArrowheads="1"/>
          </p:cNvSpPr>
          <p:nvPr/>
        </p:nvSpPr>
        <p:spPr bwMode="auto">
          <a:xfrm rot="5400000">
            <a:off x="1336281" y="3797846"/>
            <a:ext cx="5355928" cy="302709"/>
          </a:xfrm>
          <a:prstGeom prst="triangle">
            <a:avLst>
              <a:gd name="adj" fmla="val 50000"/>
            </a:avLst>
          </a:prstGeom>
          <a:solidFill>
            <a:schemeClr val="accent3">
              <a:lumMod val="50000"/>
            </a:schemeClr>
          </a:solidFill>
          <a:ln w="9525">
            <a:solidFill>
              <a:srgbClr val="000000"/>
            </a:solidFill>
            <a:miter lim="800000"/>
            <a:headEnd/>
            <a:tailEnd type="none" w="med" len="lg"/>
          </a:ln>
        </p:spPr>
        <p:txBody>
          <a:bodyPr wrap="none" lIns="90488" tIns="44450" rIns="90488" bIns="444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941E87D1-D899-49AC-93D3-CEC38155F574}"/>
              </a:ext>
            </a:extLst>
          </p:cNvPr>
          <p:cNvSpPr>
            <a:spLocks noGrp="1"/>
          </p:cNvSpPr>
          <p:nvPr>
            <p:ph type="body" sz="quarter" idx="14"/>
          </p:nvPr>
        </p:nvSpPr>
        <p:spPr>
          <a:xfrm>
            <a:off x="4267196" y="1241915"/>
            <a:ext cx="3395572" cy="347804"/>
          </a:xfrm>
          <a:solidFill>
            <a:schemeClr val="tx2"/>
          </a:solidFill>
          <a:ln w="3175">
            <a:solidFill>
              <a:schemeClr val="tx1"/>
            </a:solidFill>
          </a:ln>
        </p:spPr>
        <p:txBody>
          <a:bodyPr>
            <a:normAutofit fontScale="25000" lnSpcReduction="20000"/>
          </a:bodyPr>
          <a:lstStyle/>
          <a:p>
            <a:pPr marL="0" indent="0" algn="ctr">
              <a:buNone/>
            </a:pPr>
            <a:endParaRPr lang="en-US" sz="1400">
              <a:solidFill>
                <a:srgbClr val="FFFFFF"/>
              </a:solidFill>
            </a:endParaRPr>
          </a:p>
          <a:p>
            <a:pPr marL="0" indent="0" algn="ctr">
              <a:buNone/>
            </a:pPr>
            <a:r>
              <a:rPr lang="en-US" sz="5600">
                <a:solidFill>
                  <a:srgbClr val="FFFFFF"/>
                </a:solidFill>
              </a:rPr>
              <a:t>PPSB’s Role</a:t>
            </a:r>
          </a:p>
        </p:txBody>
      </p:sp>
      <p:pic>
        <p:nvPicPr>
          <p:cNvPr id="28" name="Picture 27">
            <a:extLst>
              <a:ext uri="{FF2B5EF4-FFF2-40B4-BE49-F238E27FC236}">
                <a16:creationId xmlns:a16="http://schemas.microsoft.com/office/drawing/2014/main" id="{87DB7430-B5D9-4D56-A6D4-CAE0C2C07B2B}"/>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5108551" y="1603207"/>
            <a:ext cx="1633220" cy="1341426"/>
          </a:xfrm>
          <a:prstGeom prst="rect">
            <a:avLst/>
          </a:prstGeom>
        </p:spPr>
      </p:pic>
      <p:sp>
        <p:nvSpPr>
          <p:cNvPr id="24" name="Line 26">
            <a:extLst>
              <a:ext uri="{FF2B5EF4-FFF2-40B4-BE49-F238E27FC236}">
                <a16:creationId xmlns:a16="http://schemas.microsoft.com/office/drawing/2014/main" id="{5B4329AB-E9A6-4CC5-B6F6-E9B0D8F41828}"/>
              </a:ext>
              <a:ext uri="{C183D7F6-B498-43B3-948B-1728B52AA6E4}">
                <adec:decorative xmlns:adec="http://schemas.microsoft.com/office/drawing/2017/decorative" val="1"/>
              </a:ext>
            </a:extLst>
          </p:cNvPr>
          <p:cNvSpPr>
            <a:spLocks noChangeShapeType="1"/>
          </p:cNvSpPr>
          <p:nvPr/>
        </p:nvSpPr>
        <p:spPr bwMode="auto">
          <a:xfrm flipV="1">
            <a:off x="4423418" y="2971800"/>
            <a:ext cx="3149600" cy="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8">
            <a:extLst>
              <a:ext uri="{FF2B5EF4-FFF2-40B4-BE49-F238E27FC236}">
                <a16:creationId xmlns:a16="http://schemas.microsoft.com/office/drawing/2014/main" id="{BFA87772-5D57-4BB2-A766-505F434A5CEF}"/>
              </a:ext>
            </a:extLst>
          </p:cNvPr>
          <p:cNvSpPr>
            <a:spLocks noGrp="1"/>
          </p:cNvSpPr>
          <p:nvPr>
            <p:ph type="body" sz="quarter" idx="15"/>
          </p:nvPr>
        </p:nvSpPr>
        <p:spPr>
          <a:xfrm>
            <a:off x="4267196" y="1589718"/>
            <a:ext cx="3395572" cy="5037447"/>
          </a:xfrm>
          <a:ln w="3175">
            <a:solidFill>
              <a:schemeClr val="tx1"/>
            </a:solidFill>
          </a:ln>
        </p:spPr>
        <p:txBody>
          <a:bodyPr>
            <a:normAutofit/>
          </a:bodyPr>
          <a:lstStyle/>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conducted technical literature research and scientific studies to determine what levels of cadmium, lead, and arsenic in solar panels require regulation as hazardous waste.</a:t>
            </a:r>
          </a:p>
          <a:p>
            <a:pPr marL="17145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Prior to beginning rulemaking, PPSB held several workshops with industry stakeholders and collaborated with other regulatory agencies to understand technologies, identify existing regulatory requirements, and identified options for cost effective management of end-of-life solar panels. </a:t>
            </a:r>
          </a:p>
          <a:p>
            <a:pPr marL="17145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developed a regulatory framework for capturing data on solar panel handlers based on its existing model for electronic waste and cathode ray tubes. </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drafted regulations on the management of end-of-life solar panels as universal waste and conducted public workshops, reaching out to the business community, environmental advocates, and other regulatory agencies. </a:t>
            </a:r>
          </a:p>
        </p:txBody>
      </p:sp>
      <p:pic>
        <p:nvPicPr>
          <p:cNvPr id="18" name="Picture 17">
            <a:extLst>
              <a:ext uri="{FF2B5EF4-FFF2-40B4-BE49-F238E27FC236}">
                <a16:creationId xmlns:a16="http://schemas.microsoft.com/office/drawing/2014/main" id="{678EEDCC-1A81-4FA2-B256-057F71E882D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65246" y="1224455"/>
            <a:ext cx="319650" cy="5402710"/>
          </a:xfrm>
          <a:prstGeom prst="rect">
            <a:avLst/>
          </a:prstGeom>
        </p:spPr>
      </p:pic>
      <p:sp>
        <p:nvSpPr>
          <p:cNvPr id="5" name="Text Placeholder 4">
            <a:extLst>
              <a:ext uri="{FF2B5EF4-FFF2-40B4-BE49-F238E27FC236}">
                <a16:creationId xmlns:a16="http://schemas.microsoft.com/office/drawing/2014/main" id="{9C884DE8-9118-4572-B906-B828CEC9DA1A}"/>
              </a:ext>
            </a:extLst>
          </p:cNvPr>
          <p:cNvSpPr>
            <a:spLocks noGrp="1"/>
          </p:cNvSpPr>
          <p:nvPr>
            <p:ph type="body" sz="quarter" idx="3"/>
          </p:nvPr>
        </p:nvSpPr>
        <p:spPr>
          <a:xfrm>
            <a:off x="8196411" y="1219200"/>
            <a:ext cx="3395572" cy="330689"/>
          </a:xfrm>
          <a:solidFill>
            <a:schemeClr val="tx2"/>
          </a:solidFill>
          <a:ln w="3175">
            <a:solidFill>
              <a:schemeClr val="tx1"/>
            </a:solidFill>
          </a:ln>
        </p:spPr>
        <p:txBody>
          <a:bodyPr>
            <a:normAutofit/>
          </a:bodyPr>
          <a:lstStyle/>
          <a:p>
            <a:pPr algn="ctr"/>
            <a:r>
              <a:rPr lang="en-US" sz="1400" b="0">
                <a:solidFill>
                  <a:srgbClr val="FFFFFF"/>
                </a:solidFill>
              </a:rPr>
              <a:t>Outcome</a:t>
            </a:r>
          </a:p>
        </p:txBody>
      </p:sp>
      <p:pic>
        <p:nvPicPr>
          <p:cNvPr id="29" name="Picture 28">
            <a:extLst>
              <a:ext uri="{FF2B5EF4-FFF2-40B4-BE49-F238E27FC236}">
                <a16:creationId xmlns:a16="http://schemas.microsoft.com/office/drawing/2014/main" id="{DC1296B1-76C7-4C1E-87C7-16C6382BD57E}"/>
              </a:ext>
              <a:ext uri="{C183D7F6-B498-43B3-948B-1728B52AA6E4}">
                <adec:decorative xmlns:adec="http://schemas.microsoft.com/office/drawing/2017/decorative" val="1"/>
              </a:ext>
            </a:extLst>
          </p:cNvPr>
          <p:cNvPicPr/>
          <p:nvPr/>
        </p:nvPicPr>
        <p:blipFill>
          <a:blip r:embed="rId6" cstate="email">
            <a:extLst>
              <a:ext uri="{28A0092B-C50C-407E-A947-70E740481C1C}">
                <a14:useLocalDpi xmlns:a14="http://schemas.microsoft.com/office/drawing/2010/main"/>
              </a:ext>
            </a:extLst>
          </a:blip>
          <a:stretch>
            <a:fillRect/>
          </a:stretch>
        </p:blipFill>
        <p:spPr>
          <a:xfrm>
            <a:off x="8717692" y="1615917"/>
            <a:ext cx="2473960" cy="1328716"/>
          </a:xfrm>
          <a:prstGeom prst="rect">
            <a:avLst/>
          </a:prstGeom>
        </p:spPr>
      </p:pic>
      <p:sp>
        <p:nvSpPr>
          <p:cNvPr id="25" name="Line 26">
            <a:extLst>
              <a:ext uri="{FF2B5EF4-FFF2-40B4-BE49-F238E27FC236}">
                <a16:creationId xmlns:a16="http://schemas.microsoft.com/office/drawing/2014/main" id="{C90AF261-E25A-4081-82C6-B0EB383103EF}"/>
              </a:ext>
              <a:ext uri="{C183D7F6-B498-43B3-948B-1728B52AA6E4}">
                <adec:decorative xmlns:adec="http://schemas.microsoft.com/office/drawing/2017/decorative" val="1"/>
              </a:ext>
            </a:extLst>
          </p:cNvPr>
          <p:cNvSpPr>
            <a:spLocks noChangeShapeType="1"/>
          </p:cNvSpPr>
          <p:nvPr/>
        </p:nvSpPr>
        <p:spPr bwMode="auto">
          <a:xfrm flipV="1">
            <a:off x="8319397" y="2971800"/>
            <a:ext cx="3149600" cy="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AA58404C-55F9-4ABB-B97B-1E3E1E88E777}"/>
              </a:ext>
            </a:extLst>
          </p:cNvPr>
          <p:cNvSpPr>
            <a:spLocks noGrp="1"/>
          </p:cNvSpPr>
          <p:nvPr>
            <p:ph sz="quarter" idx="4"/>
          </p:nvPr>
        </p:nvSpPr>
        <p:spPr>
          <a:xfrm>
            <a:off x="8196411" y="1549889"/>
            <a:ext cx="3395572" cy="5079511"/>
          </a:xfrm>
          <a:ln w="3175">
            <a:solidFill>
              <a:schemeClr val="tx1"/>
            </a:solidFill>
          </a:ln>
        </p:spPr>
        <p:txBody>
          <a:bodyPr>
            <a:noAutofit/>
          </a:bodyPr>
          <a:lstStyle/>
          <a:p>
            <a:pPr marL="0" lvl="0" indent="0">
              <a:buNone/>
            </a:pPr>
            <a:endParaRPr lang="en-US">
              <a:solidFill>
                <a:prstClr val="black"/>
              </a:solidFill>
            </a:endParaRPr>
          </a:p>
          <a:p>
            <a:pPr marL="0" lvl="0" indent="0">
              <a:buNone/>
            </a:pPr>
            <a:br>
              <a:rPr lang="en-US">
                <a:solidFill>
                  <a:prstClr val="black"/>
                </a:solidFill>
              </a:rPr>
            </a:br>
            <a:endParaRPr lang="en-US">
              <a:solidFill>
                <a:prstClr val="black"/>
              </a:solidFill>
            </a:endParaRPr>
          </a:p>
          <a:p>
            <a:pPr marL="0" indent="0">
              <a:spcAft>
                <a:spcPts val="600"/>
              </a:spcAft>
              <a:buNone/>
              <a:defRPr/>
            </a:pPr>
            <a:endParaRPr lang="en-US" sz="1100">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PPSB completed an application package seeking authorization to administer the state universal waste management standards. The application included an analysis of state regulations for managing universal waste in comparison to federal management standards, determining that state regulations were either equivalent or more stringent than federal regulations. </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received authorization from U.S. EPA to implement the federal Universal Waste Program in January 2020, allowing DTSC to add new waste streams such as solar panels.</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Final approval of the proposed regulations for management of solar panels as universal waste is expected in the spring of 2020.</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Once in effect, the regulations will allow solar panel handlers and recyclers to safely and efficiently manage end-of-life materials under the regulations’ self-implementing alternative management standards instead of pursuing time-consuming and costly hazardous waste permits.</a:t>
            </a:r>
          </a:p>
        </p:txBody>
      </p:sp>
      <p:sp>
        <p:nvSpPr>
          <p:cNvPr id="7" name="Slide Number Placeholder 15">
            <a:extLst>
              <a:ext uri="{FF2B5EF4-FFF2-40B4-BE49-F238E27FC236}">
                <a16:creationId xmlns:a16="http://schemas.microsoft.com/office/drawing/2014/main" id="{E60A7069-74F6-4F19-825F-577DD58B7290}"/>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81392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003BC87A-8D9E-4C5A-BE1D-918AD5C48206}"/>
              </a:ext>
            </a:extLst>
          </p:cNvPr>
          <p:cNvSpPr>
            <a:spLocks noGrp="1"/>
          </p:cNvSpPr>
          <p:nvPr>
            <p:ph type="title"/>
          </p:nvPr>
        </p:nvSpPr>
        <p:spPr>
          <a:xfrm>
            <a:off x="316835" y="-65414"/>
            <a:ext cx="11275147" cy="102076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PPSB is streamlining the regulatory support response process for Certified Unified Program Agencies</a:t>
            </a:r>
          </a:p>
        </p:txBody>
      </p:sp>
      <p:cxnSp>
        <p:nvCxnSpPr>
          <p:cNvPr id="11" name="Straight Connector 10">
            <a:extLst>
              <a:ext uri="{FF2B5EF4-FFF2-40B4-BE49-F238E27FC236}">
                <a16:creationId xmlns:a16="http://schemas.microsoft.com/office/drawing/2014/main" id="{8624C17E-02D9-4DB2-AE5B-99B4EE8A36EB}"/>
              </a:ext>
              <a:ext uri="{C183D7F6-B498-43B3-948B-1728B52AA6E4}">
                <adec:decorative xmlns:adec="http://schemas.microsoft.com/office/drawing/2017/decorative" val="1"/>
              </a:ext>
            </a:extLst>
          </p:cNvPr>
          <p:cNvCxnSpPr>
            <a:cxnSpLocks/>
          </p:cNvCxnSpPr>
          <p:nvPr/>
        </p:nvCxnSpPr>
        <p:spPr>
          <a:xfrm>
            <a:off x="424827" y="838200"/>
            <a:ext cx="111467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A1C038A-C1EF-407C-96F0-2C99299E9125}"/>
              </a:ext>
            </a:extLst>
          </p:cNvPr>
          <p:cNvSpPr>
            <a:spLocks noGrp="1"/>
          </p:cNvSpPr>
          <p:nvPr>
            <p:ph type="body" sz="quarter" idx="16"/>
          </p:nvPr>
        </p:nvSpPr>
        <p:spPr>
          <a:xfrm>
            <a:off x="7162800" y="899802"/>
            <a:ext cx="4408810" cy="318858"/>
          </a:xfrm>
          <a:ln w="3175">
            <a:solidFill>
              <a:schemeClr val="tx1"/>
            </a:solidFill>
          </a:ln>
        </p:spPr>
        <p:txBody>
          <a:bodyPr>
            <a:noAutofit/>
          </a:bodyPr>
          <a:lstStyle/>
          <a:p>
            <a:pPr marL="0" indent="0" algn="ctr">
              <a:buNone/>
            </a:pPr>
            <a:r>
              <a:rPr lang="en-US" sz="1600"/>
              <a:t>CUPA SUPPORT PROCESS IMPROVEMENT</a:t>
            </a:r>
          </a:p>
        </p:txBody>
      </p:sp>
      <p:sp>
        <p:nvSpPr>
          <p:cNvPr id="3" name="Text Placeholder 2">
            <a:extLst>
              <a:ext uri="{FF2B5EF4-FFF2-40B4-BE49-F238E27FC236}">
                <a16:creationId xmlns:a16="http://schemas.microsoft.com/office/drawing/2014/main" id="{F3EA218B-53C4-4143-A2D8-709E7CC18C2F}"/>
              </a:ext>
            </a:extLst>
          </p:cNvPr>
          <p:cNvSpPr>
            <a:spLocks noGrp="1"/>
          </p:cNvSpPr>
          <p:nvPr>
            <p:ph type="body" idx="1"/>
          </p:nvPr>
        </p:nvSpPr>
        <p:spPr>
          <a:xfrm>
            <a:off x="410491" y="1340268"/>
            <a:ext cx="3334096" cy="347805"/>
          </a:xfrm>
          <a:solidFill>
            <a:schemeClr val="bg1">
              <a:lumMod val="75000"/>
            </a:schemeClr>
          </a:solidFill>
          <a:ln w="3175">
            <a:solidFill>
              <a:schemeClr val="tx1"/>
            </a:solidFill>
          </a:ln>
        </p:spPr>
        <p:txBody>
          <a:bodyPr>
            <a:normAutofit/>
          </a:bodyPr>
          <a:lstStyle/>
          <a:p>
            <a:pPr algn="ctr"/>
            <a:r>
              <a:rPr lang="en-US" sz="1400" b="0"/>
              <a:t>Situation</a:t>
            </a:r>
          </a:p>
        </p:txBody>
      </p:sp>
      <p:pic>
        <p:nvPicPr>
          <p:cNvPr id="26" name="Picture 25">
            <a:extLst>
              <a:ext uri="{FF2B5EF4-FFF2-40B4-BE49-F238E27FC236}">
                <a16:creationId xmlns:a16="http://schemas.microsoft.com/office/drawing/2014/main" id="{81D49053-DEEB-420A-9F2E-260FA4FDC6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463" y="1741815"/>
            <a:ext cx="2044093" cy="1404429"/>
          </a:xfrm>
          <a:prstGeom prst="rect">
            <a:avLst/>
          </a:prstGeom>
        </p:spPr>
      </p:pic>
      <p:sp>
        <p:nvSpPr>
          <p:cNvPr id="23" name="Line 26">
            <a:extLst>
              <a:ext uri="{FF2B5EF4-FFF2-40B4-BE49-F238E27FC236}">
                <a16:creationId xmlns:a16="http://schemas.microsoft.com/office/drawing/2014/main" id="{BE0B4017-E599-403A-B041-0448EA62A28F}"/>
              </a:ext>
              <a:ext uri="{C183D7F6-B498-43B3-948B-1728B52AA6E4}">
                <adec:decorative xmlns:adec="http://schemas.microsoft.com/office/drawing/2017/decorative" val="1"/>
              </a:ext>
            </a:extLst>
          </p:cNvPr>
          <p:cNvSpPr>
            <a:spLocks noChangeShapeType="1"/>
          </p:cNvSpPr>
          <p:nvPr/>
        </p:nvSpPr>
        <p:spPr bwMode="auto">
          <a:xfrm flipV="1">
            <a:off x="547058" y="3179244"/>
            <a:ext cx="3149600" cy="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7A37388-EB86-447F-BED1-8C91C1E45E71}"/>
              </a:ext>
            </a:extLst>
          </p:cNvPr>
          <p:cNvSpPr>
            <a:spLocks noGrp="1"/>
          </p:cNvSpPr>
          <p:nvPr>
            <p:ph sz="half" idx="2"/>
          </p:nvPr>
        </p:nvSpPr>
        <p:spPr>
          <a:xfrm>
            <a:off x="408547" y="1692087"/>
            <a:ext cx="3337983" cy="4749945"/>
          </a:xfrm>
          <a:ln w="3175">
            <a:solidFill>
              <a:schemeClr val="tx1"/>
            </a:solidFill>
          </a:ln>
        </p:spPr>
        <p:txBody>
          <a:bodyPr>
            <a:noAutofit/>
          </a:bodyPr>
          <a:lstStyle/>
          <a:p>
            <a:pPr marL="0" lvl="0" indent="0">
              <a:spcBef>
                <a:spcPts val="0"/>
              </a:spcBef>
              <a:spcAft>
                <a:spcPts val="600"/>
              </a:spcAft>
              <a:buNone/>
              <a:defRPr/>
            </a:pPr>
            <a:endParaRPr lang="en-US" sz="11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1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1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1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1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1300">
              <a:solidFill>
                <a:prstClr val="black"/>
              </a:solidFill>
              <a:latin typeface="Arial" panose="020B0604020202020204" pitchFamily="34" charset="0"/>
              <a:cs typeface="Arial" panose="020B0604020202020204" pitchFamily="34" charset="0"/>
            </a:endParaRP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Staff at the State’s 81 local Certified Unified Program Agencies (CUPAs) lacked an effective process to vet a technical request for clarification of regulations through CUPA hierarchy before it was submitted to PPSB.</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As a result, many requests that PPSB received from CUPAs were not adequately reviewed by CUPA management staff. Identifying and correcting these inaccuracies and inefficiencies resulted in significant PPSB response delays.</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Data analysis revealed that 83% of responses were completed within 30 days and of these, 7% of formal written responses and 92% of informal responses were completed within 30 days. Ideally, PPSB would respond in less than 30 days.</a:t>
            </a:r>
          </a:p>
        </p:txBody>
      </p:sp>
      <p:sp>
        <p:nvSpPr>
          <p:cNvPr id="15" name="AutoShape 12">
            <a:extLst>
              <a:ext uri="{FF2B5EF4-FFF2-40B4-BE49-F238E27FC236}">
                <a16:creationId xmlns:a16="http://schemas.microsoft.com/office/drawing/2014/main" id="{DBD183C0-2D41-4181-B804-620D121EA223}"/>
              </a:ext>
              <a:ext uri="{C183D7F6-B498-43B3-948B-1728B52AA6E4}">
                <adec:decorative xmlns:adec="http://schemas.microsoft.com/office/drawing/2017/decorative" val="1"/>
              </a:ext>
            </a:extLst>
          </p:cNvPr>
          <p:cNvSpPr>
            <a:spLocks noChangeArrowheads="1"/>
          </p:cNvSpPr>
          <p:nvPr/>
        </p:nvSpPr>
        <p:spPr bwMode="auto">
          <a:xfrm rot="5400000">
            <a:off x="1475806" y="3748228"/>
            <a:ext cx="5088260" cy="291326"/>
          </a:xfrm>
          <a:prstGeom prst="triangle">
            <a:avLst>
              <a:gd name="adj" fmla="val 50000"/>
            </a:avLst>
          </a:prstGeom>
          <a:solidFill>
            <a:schemeClr val="accent3">
              <a:lumMod val="50000"/>
            </a:schemeClr>
          </a:solidFill>
          <a:ln w="9525">
            <a:solidFill>
              <a:srgbClr val="000000"/>
            </a:solidFill>
            <a:miter lim="800000"/>
            <a:headEnd/>
            <a:tailEnd type="none" w="med" len="lg"/>
          </a:ln>
        </p:spPr>
        <p:txBody>
          <a:bodyPr wrap="none" lIns="90488" tIns="44450" rIns="90488" bIns="444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941E87D1-D899-49AC-93D3-CEC38155F574}"/>
              </a:ext>
            </a:extLst>
          </p:cNvPr>
          <p:cNvSpPr>
            <a:spLocks noGrp="1"/>
          </p:cNvSpPr>
          <p:nvPr>
            <p:ph type="body" sz="quarter" idx="14"/>
          </p:nvPr>
        </p:nvSpPr>
        <p:spPr>
          <a:xfrm>
            <a:off x="4267196" y="1320439"/>
            <a:ext cx="3395572" cy="347804"/>
          </a:xfrm>
          <a:solidFill>
            <a:schemeClr val="bg1">
              <a:lumMod val="75000"/>
            </a:schemeClr>
          </a:solidFill>
          <a:ln w="3175">
            <a:solidFill>
              <a:schemeClr val="tx1"/>
            </a:solidFill>
          </a:ln>
        </p:spPr>
        <p:txBody>
          <a:bodyPr>
            <a:normAutofit fontScale="25000" lnSpcReduction="20000"/>
          </a:bodyPr>
          <a:lstStyle/>
          <a:p>
            <a:pPr marL="0" indent="0" algn="ctr">
              <a:buNone/>
            </a:pPr>
            <a:endParaRPr lang="en-US" sz="1400"/>
          </a:p>
          <a:p>
            <a:pPr marL="0" indent="0" algn="ctr">
              <a:buNone/>
            </a:pPr>
            <a:r>
              <a:rPr lang="en-US" sz="5600"/>
              <a:t>Approach</a:t>
            </a:r>
          </a:p>
        </p:txBody>
      </p:sp>
      <p:pic>
        <p:nvPicPr>
          <p:cNvPr id="30" name="Picture 29">
            <a:extLst>
              <a:ext uri="{FF2B5EF4-FFF2-40B4-BE49-F238E27FC236}">
                <a16:creationId xmlns:a16="http://schemas.microsoft.com/office/drawing/2014/main" id="{216D6118-368A-4E49-97DD-377AA03A6859}"/>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1463" y="1750257"/>
            <a:ext cx="1405890" cy="1384749"/>
          </a:xfrm>
          <a:prstGeom prst="rect">
            <a:avLst/>
          </a:prstGeom>
          <a:noFill/>
          <a:extLst>
            <a:ext uri="{909E8E84-426E-40DD-AFC4-6F175D3DCCD1}">
              <a14:hiddenFill xmlns:a14="http://schemas.microsoft.com/office/drawing/2010/main">
                <a:solidFill>
                  <a:srgbClr val="FFFFFF"/>
                </a:solidFill>
              </a14:hiddenFill>
            </a:ext>
          </a:extLst>
        </p:spPr>
      </p:pic>
      <p:sp>
        <p:nvSpPr>
          <p:cNvPr id="24" name="Line 26">
            <a:extLst>
              <a:ext uri="{FF2B5EF4-FFF2-40B4-BE49-F238E27FC236}">
                <a16:creationId xmlns:a16="http://schemas.microsoft.com/office/drawing/2014/main" id="{5B4329AB-E9A6-4CC5-B6F6-E9B0D8F41828}"/>
              </a:ext>
              <a:ext uri="{C183D7F6-B498-43B3-948B-1728B52AA6E4}">
                <adec:decorative xmlns:adec="http://schemas.microsoft.com/office/drawing/2017/decorative" val="1"/>
              </a:ext>
            </a:extLst>
          </p:cNvPr>
          <p:cNvSpPr>
            <a:spLocks noChangeShapeType="1"/>
          </p:cNvSpPr>
          <p:nvPr/>
        </p:nvSpPr>
        <p:spPr bwMode="auto">
          <a:xfrm flipV="1">
            <a:off x="4423418" y="3173927"/>
            <a:ext cx="3149600" cy="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8">
            <a:extLst>
              <a:ext uri="{FF2B5EF4-FFF2-40B4-BE49-F238E27FC236}">
                <a16:creationId xmlns:a16="http://schemas.microsoft.com/office/drawing/2014/main" id="{BFA87772-5D57-4BB2-A766-505F434A5CEF}"/>
              </a:ext>
            </a:extLst>
          </p:cNvPr>
          <p:cNvSpPr>
            <a:spLocks noGrp="1"/>
          </p:cNvSpPr>
          <p:nvPr>
            <p:ph type="body" sz="quarter" idx="15"/>
          </p:nvPr>
        </p:nvSpPr>
        <p:spPr>
          <a:xfrm>
            <a:off x="4267196" y="1668243"/>
            <a:ext cx="3395572" cy="4769776"/>
          </a:xfrm>
          <a:ln w="3175">
            <a:solidFill>
              <a:schemeClr val="tx1"/>
            </a:solidFill>
          </a:ln>
        </p:spPr>
        <p:txBody>
          <a:bodyPr>
            <a:normAutofit/>
          </a:bodyPr>
          <a:lstStyle/>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Following the Lean 6-Sigma methodology, PPSB staff conducted failure modes and effects analysis, hypothesis testing, and time-value analysis to better understand why more responses were not being completed within the 30-day window.</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found significant differences in formal and informal response times. Waiting for a CUPA requestor to clarify the scope of the issue in writing and to identify the site-specific scenario to be evaluated caused much of the delay.</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A goal was set: Complete 95% of responses to CUPA requests within 30 days.</a:t>
            </a:r>
          </a:p>
        </p:txBody>
      </p:sp>
      <p:pic>
        <p:nvPicPr>
          <p:cNvPr id="18" name="Picture 17">
            <a:extLst>
              <a:ext uri="{FF2B5EF4-FFF2-40B4-BE49-F238E27FC236}">
                <a16:creationId xmlns:a16="http://schemas.microsoft.com/office/drawing/2014/main" id="{678EEDCC-1A81-4FA2-B256-057F71E882D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79128" y="1302979"/>
            <a:ext cx="305768" cy="5168083"/>
          </a:xfrm>
          <a:prstGeom prst="rect">
            <a:avLst/>
          </a:prstGeom>
        </p:spPr>
      </p:pic>
      <p:sp>
        <p:nvSpPr>
          <p:cNvPr id="5" name="Text Placeholder 4">
            <a:extLst>
              <a:ext uri="{FF2B5EF4-FFF2-40B4-BE49-F238E27FC236}">
                <a16:creationId xmlns:a16="http://schemas.microsoft.com/office/drawing/2014/main" id="{9C884DE8-9118-4572-B906-B828CEC9DA1A}"/>
              </a:ext>
            </a:extLst>
          </p:cNvPr>
          <p:cNvSpPr>
            <a:spLocks noGrp="1"/>
          </p:cNvSpPr>
          <p:nvPr>
            <p:ph type="body" sz="quarter" idx="3"/>
          </p:nvPr>
        </p:nvSpPr>
        <p:spPr>
          <a:xfrm>
            <a:off x="8196411" y="1297724"/>
            <a:ext cx="3395572" cy="330689"/>
          </a:xfrm>
          <a:solidFill>
            <a:schemeClr val="bg1">
              <a:lumMod val="75000"/>
            </a:schemeClr>
          </a:solidFill>
          <a:ln w="3175">
            <a:solidFill>
              <a:schemeClr val="tx1"/>
            </a:solidFill>
          </a:ln>
        </p:spPr>
        <p:txBody>
          <a:bodyPr>
            <a:normAutofit/>
          </a:bodyPr>
          <a:lstStyle/>
          <a:p>
            <a:pPr algn="ctr"/>
            <a:r>
              <a:rPr lang="en-US" sz="1400" b="0"/>
              <a:t>Results</a:t>
            </a:r>
          </a:p>
        </p:txBody>
      </p:sp>
      <p:pic>
        <p:nvPicPr>
          <p:cNvPr id="27" name="Picture 26">
            <a:extLst>
              <a:ext uri="{FF2B5EF4-FFF2-40B4-BE49-F238E27FC236}">
                <a16:creationId xmlns:a16="http://schemas.microsoft.com/office/drawing/2014/main" id="{2376E40C-0E4A-4D6B-A514-D4933889F6FE}"/>
              </a:ext>
              <a:ext uri="{C183D7F6-B498-43B3-948B-1728B52AA6E4}">
                <adec:decorative xmlns:adec="http://schemas.microsoft.com/office/drawing/2017/decorative" val="1"/>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8807049" y="1685964"/>
            <a:ext cx="2307590" cy="1449042"/>
          </a:xfrm>
          <a:prstGeom prst="rect">
            <a:avLst/>
          </a:prstGeom>
          <a:noFill/>
          <a:extLst>
            <a:ext uri="{909E8E84-426E-40DD-AFC4-6F175D3DCCD1}">
              <a14:hiddenFill xmlns:a14="http://schemas.microsoft.com/office/drawing/2010/main">
                <a:solidFill>
                  <a:srgbClr val="FFFFFF"/>
                </a:solidFill>
              </a14:hiddenFill>
            </a:ext>
          </a:extLst>
        </p:spPr>
      </p:pic>
      <p:sp>
        <p:nvSpPr>
          <p:cNvPr id="25" name="Line 26">
            <a:extLst>
              <a:ext uri="{FF2B5EF4-FFF2-40B4-BE49-F238E27FC236}">
                <a16:creationId xmlns:a16="http://schemas.microsoft.com/office/drawing/2014/main" id="{C90AF261-E25A-4081-82C6-B0EB383103EF}"/>
              </a:ext>
              <a:ext uri="{C183D7F6-B498-43B3-948B-1728B52AA6E4}">
                <adec:decorative xmlns:adec="http://schemas.microsoft.com/office/drawing/2017/decorative" val="1"/>
              </a:ext>
            </a:extLst>
          </p:cNvPr>
          <p:cNvSpPr>
            <a:spLocks noChangeShapeType="1"/>
          </p:cNvSpPr>
          <p:nvPr/>
        </p:nvSpPr>
        <p:spPr bwMode="auto">
          <a:xfrm flipV="1">
            <a:off x="8327073" y="3179243"/>
            <a:ext cx="3149600" cy="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AA58404C-55F9-4ABB-B97B-1E3E1E88E777}"/>
              </a:ext>
            </a:extLst>
          </p:cNvPr>
          <p:cNvSpPr>
            <a:spLocks noGrp="1"/>
          </p:cNvSpPr>
          <p:nvPr>
            <p:ph sz="quarter" idx="4"/>
          </p:nvPr>
        </p:nvSpPr>
        <p:spPr>
          <a:xfrm>
            <a:off x="8196411" y="1628413"/>
            <a:ext cx="3395572" cy="4809605"/>
          </a:xfrm>
          <a:ln w="3175">
            <a:solidFill>
              <a:schemeClr val="tx1"/>
            </a:solidFill>
          </a:ln>
        </p:spPr>
        <p:txBody>
          <a:bodyPr>
            <a:normAutofit/>
          </a:bodyPr>
          <a:lstStyle/>
          <a:p>
            <a:pPr marL="0" lvl="0" indent="0">
              <a:buNone/>
            </a:pPr>
            <a:endParaRPr lang="en-US" sz="400">
              <a:solidFill>
                <a:prstClr val="black"/>
              </a:solidFill>
            </a:endParaRPr>
          </a:p>
          <a:p>
            <a:pPr marL="0" lvl="0" indent="0">
              <a:buNone/>
            </a:pPr>
            <a:br>
              <a:rPr lang="en-US" sz="400">
                <a:solidFill>
                  <a:prstClr val="black"/>
                </a:solidFill>
              </a:rPr>
            </a:br>
            <a:endParaRPr lang="en-US" sz="400">
              <a:solidFill>
                <a:prstClr val="black"/>
              </a:solidFill>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0" lvl="0" indent="0">
              <a:spcBef>
                <a:spcPts val="0"/>
              </a:spcBef>
              <a:spcAft>
                <a:spcPts val="600"/>
              </a:spcAft>
              <a:buNone/>
              <a:defRPr/>
            </a:pPr>
            <a:endParaRPr lang="en-US" sz="400">
              <a:solidFill>
                <a:prstClr val="black"/>
              </a:solidFill>
              <a:latin typeface="Arial" panose="020B0604020202020204" pitchFamily="34" charset="0"/>
              <a:cs typeface="Arial" panose="020B0604020202020204" pitchFamily="34" charset="0"/>
            </a:endParaRP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developed new processes for CUPA question submittals, internal review decisions, and a Formal Response Checklist.</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In consultation with PPSB, CUPAs developed and implemented a policy for vetting requests prior to formal submission.</a:t>
            </a:r>
          </a:p>
          <a:p>
            <a:pPr marL="171450" lvl="0" indent="-171450">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Using these new processes, the CUPAs can resolve more requests internally, reducing the number of repeated requests to PPSB.</a:t>
            </a:r>
          </a:p>
          <a:p>
            <a:pPr marL="171450" marR="0" lvl="0" indent="-171450" algn="l" defTabSz="914400" rtl="0" eaLnBrk="1" fontAlgn="auto" latinLnBrk="0" hangingPunct="1">
              <a:lnSpc>
                <a:spcPct val="100000"/>
              </a:lnSpc>
              <a:spcAft>
                <a:spcPts val="60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Initial estimates show a soft savings</a:t>
            </a:r>
            <a:r>
              <a:rPr kumimoji="0" lang="en-US" sz="10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$241,200, with</a:t>
            </a:r>
          </a:p>
          <a:p>
            <a:pPr marL="336550" marR="0" lvl="0" indent="-171450" algn="l" defTabSz="914400" rtl="0" eaLnBrk="1" fontAlgn="auto" latinLnBrk="0" hangingPunct="1">
              <a:lnSpc>
                <a:spcPct val="100000"/>
              </a:lnSpc>
              <a:spcAft>
                <a:spcPts val="600"/>
              </a:spcAft>
              <a:buClrTx/>
              <a:buSzPct val="60000"/>
              <a:buFont typeface="Wingdings 3" panose="05040102010807070707" pitchFamily="18" charset="2"/>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$54,000 due to reduced PPSB time spent on reviews</a:t>
            </a:r>
            <a:r>
              <a:rPr lang="en-US" sz="1000">
                <a:solidFill>
                  <a:prstClr val="black"/>
                </a:solidFill>
                <a:latin typeface="Arial" panose="020B0604020202020204" pitchFamily="34" charset="0"/>
                <a:cs typeface="Arial" panose="020B0604020202020204" pitchFamily="34" charset="0"/>
              </a:rPr>
              <a:t>. </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36550" marR="0" lvl="0" indent="-171450" algn="l" defTabSz="914400" rtl="0" eaLnBrk="1" fontAlgn="auto" latinLnBrk="0" hangingPunct="1">
              <a:lnSpc>
                <a:spcPct val="100000"/>
              </a:lnSpc>
              <a:spcAft>
                <a:spcPts val="600"/>
              </a:spcAft>
              <a:buClrTx/>
              <a:buSzPct val="60000"/>
              <a:buFont typeface="Wingdings 3" panose="05040102010807070707" pitchFamily="18" charset="2"/>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$187,200 due to increased productivity for formal responses.</a:t>
            </a:r>
          </a:p>
        </p:txBody>
      </p:sp>
      <p:graphicFrame>
        <p:nvGraphicFramePr>
          <p:cNvPr id="22" name="Table 5">
            <a:extLst>
              <a:ext uri="{FF2B5EF4-FFF2-40B4-BE49-F238E27FC236}">
                <a16:creationId xmlns:a16="http://schemas.microsoft.com/office/drawing/2014/main" id="{C82924DD-FDB1-4092-8DCB-E1C680E80E0E}"/>
              </a:ext>
            </a:extLst>
          </p:cNvPr>
          <p:cNvGraphicFramePr>
            <a:graphicFrameLocks noGrp="1"/>
          </p:cNvGraphicFramePr>
          <p:nvPr>
            <p:extLst>
              <p:ext uri="{D42A27DB-BD31-4B8C-83A1-F6EECF244321}">
                <p14:modId xmlns:p14="http://schemas.microsoft.com/office/powerpoint/2010/main" val="2892673793"/>
              </p:ext>
            </p:extLst>
          </p:nvPr>
        </p:nvGraphicFramePr>
        <p:xfrm>
          <a:off x="453180" y="6475027"/>
          <a:ext cx="11499850" cy="464313"/>
        </p:xfrm>
        <a:graphic>
          <a:graphicData uri="http://schemas.openxmlformats.org/drawingml/2006/table">
            <a:tbl>
              <a:tblPr firstRow="1" bandRow="1">
                <a:tableStyleId>{5C22544A-7EE6-4342-B048-85BDC9FD1C3A}</a:tableStyleId>
              </a:tblPr>
              <a:tblGrid>
                <a:gridCol w="780829">
                  <a:extLst>
                    <a:ext uri="{9D8B030D-6E8A-4147-A177-3AD203B41FA5}">
                      <a16:colId xmlns:a16="http://schemas.microsoft.com/office/drawing/2014/main" val="3349024045"/>
                    </a:ext>
                  </a:extLst>
                </a:gridCol>
                <a:gridCol w="10719021">
                  <a:extLst>
                    <a:ext uri="{9D8B030D-6E8A-4147-A177-3AD203B41FA5}">
                      <a16:colId xmlns:a16="http://schemas.microsoft.com/office/drawing/2014/main" val="1956438989"/>
                    </a:ext>
                  </a:extLst>
                </a:gridCol>
              </a:tblGrid>
              <a:tr h="154771">
                <a:tc>
                  <a:txBody>
                    <a:bodyPr/>
                    <a:lstStyle/>
                    <a:p>
                      <a:r>
                        <a:rPr lang="en-US" sz="1000" b="0">
                          <a:solidFill>
                            <a:schemeClr val="tx1"/>
                          </a:solidFill>
                          <a:latin typeface="Arial" panose="020B0604020202020204" pitchFamily="34" charset="0"/>
                          <a:cs typeface="Arial" panose="020B0604020202020204" pitchFamily="34" charset="0"/>
                        </a:rPr>
                        <a:t>SOURCES:</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a:solidFill>
                            <a:schemeClr val="tx1"/>
                          </a:solidFill>
                          <a:latin typeface="Arial" panose="020B0604020202020204" pitchFamily="34" charset="0"/>
                          <a:cs typeface="Arial" panose="020B0604020202020204" pitchFamily="34" charset="0"/>
                        </a:rPr>
                        <a:t>California Governor’s Office of Business and Economic Development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884939"/>
                  </a:ext>
                </a:extLst>
              </a:tr>
              <a:tr h="309542">
                <a:tc>
                  <a:txBody>
                    <a:bodyPr/>
                    <a:lstStyle/>
                    <a:p>
                      <a:r>
                        <a:rPr lang="en-US" sz="1000" b="0">
                          <a:solidFill>
                            <a:schemeClr val="tx1"/>
                          </a:solidFill>
                          <a:latin typeface="Arial" panose="020B0604020202020204" pitchFamily="34" charset="0"/>
                          <a:cs typeface="Arial" panose="020B0604020202020204" pitchFamily="34" charset="0"/>
                        </a:rPr>
                        <a:t>NOTES:</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Arial" panose="020B0604020202020204" pitchFamily="34" charset="0"/>
                          <a:cs typeface="Arial" panose="020B0604020202020204" pitchFamily="34" charset="0"/>
                        </a:rPr>
                        <a:t>(1) These are cost savings from eliminating duplicative activities and implementing process efficiencies.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5780577"/>
                  </a:ext>
                </a:extLst>
              </a:tr>
            </a:tbl>
          </a:graphicData>
        </a:graphic>
      </p:graphicFrame>
      <p:sp>
        <p:nvSpPr>
          <p:cNvPr id="7" name="Slide Number Placeholder 16">
            <a:extLst>
              <a:ext uri="{FF2B5EF4-FFF2-40B4-BE49-F238E27FC236}">
                <a16:creationId xmlns:a16="http://schemas.microsoft.com/office/drawing/2014/main" id="{E60A7069-74F6-4F19-825F-577DD58B7290}"/>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84404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lvl="0" algn="l">
              <a:defRPr/>
            </a:pPr>
            <a:r>
              <a:rPr lang="en-US" sz="1800">
                <a:latin typeface="Arial" pitchFamily="34" charset="0"/>
                <a:cs typeface="Arial" pitchFamily="34" charset="0"/>
              </a:rPr>
              <a:t>With current resources, PPSB estimates it will complete RCRA authorization for all current, required packages by 2035</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RISK</a:t>
            </a:r>
          </a:p>
        </p:txBody>
      </p:sp>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6" y="1457010"/>
            <a:ext cx="7418051" cy="280333"/>
          </a:xfrm>
          <a:solidFill>
            <a:schemeClr val="tx2"/>
          </a:solidFill>
          <a:ln w="3175">
            <a:solidFill>
              <a:schemeClr val="tx1"/>
            </a:solidFill>
          </a:ln>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Mandated RCRA Authorization Packages (as of February 2020)</a:t>
            </a:r>
          </a:p>
        </p:txBody>
      </p:sp>
      <p:pic>
        <p:nvPicPr>
          <p:cNvPr id="11" name="Picture 10" descr="Vertical bar graph  showing the number of RCRA authorizations packages that need to be completed.  Additional information is provided in the key observations.">
            <a:extLst>
              <a:ext uri="{FF2B5EF4-FFF2-40B4-BE49-F238E27FC236}">
                <a16:creationId xmlns:a16="http://schemas.microsoft.com/office/drawing/2014/main" id="{C0708830-2F7D-45F6-8DD9-9F18539D426B}"/>
              </a:ext>
            </a:extLst>
          </p:cNvPr>
          <p:cNvPicPr>
            <a:picLocks noChangeAspect="1"/>
          </p:cNvPicPr>
          <p:nvPr/>
        </p:nvPicPr>
        <p:blipFill>
          <a:blip r:embed="rId3"/>
          <a:stretch>
            <a:fillRect/>
          </a:stretch>
        </p:blipFill>
        <p:spPr>
          <a:xfrm>
            <a:off x="533393" y="1737344"/>
            <a:ext cx="7418050" cy="4282456"/>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3" y="1737343"/>
            <a:ext cx="7418050"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spcBef>
                <a:spcPts val="200"/>
              </a:spcBef>
              <a:buNone/>
            </a:pPr>
            <a:endParaRPr lang="en-US" sz="1000" dirty="0">
              <a:solidFill>
                <a:prstClr val="black"/>
              </a:solidFill>
            </a:endParaRPr>
          </a:p>
          <a:p>
            <a:pPr marL="0" lvl="0" indent="0" fontAlgn="ctr">
              <a:spcBef>
                <a:spcPts val="200"/>
              </a:spcBef>
              <a:buNone/>
            </a:pPr>
            <a:endParaRPr lang="en-US" sz="1000" dirty="0">
              <a:solidFill>
                <a:prstClr val="black"/>
              </a:solidFill>
            </a:endParaRPr>
          </a:p>
          <a:p>
            <a:pPr marL="0" lvl="0" indent="0" fontAlgn="ctr">
              <a:spcBef>
                <a:spcPts val="200"/>
              </a:spcBef>
              <a:buNone/>
            </a:pPr>
            <a:endParaRPr lang="en-US" sz="1000" dirty="0">
              <a:solidFill>
                <a:prstClr val="black"/>
              </a:solidFill>
            </a:endParaRPr>
          </a:p>
          <a:p>
            <a:pPr marL="0" lvl="0" indent="0" fontAlgn="ctr">
              <a:spcBef>
                <a:spcPts val="200"/>
              </a:spcBef>
              <a:buNone/>
            </a:pPr>
            <a:r>
              <a:rPr lang="en-US" sz="1000" dirty="0">
                <a:solidFill>
                  <a:prstClr val="black"/>
                </a:solidFill>
              </a:rPr>
              <a:t>MANDATES: 	</a:t>
            </a:r>
            <a:r>
              <a:rPr lang="fr-FR" sz="1000" dirty="0">
                <a:solidFill>
                  <a:prstClr val="black"/>
                </a:solidFill>
              </a:rPr>
              <a:t>HSC, Division 20 </a:t>
            </a:r>
            <a:r>
              <a:rPr lang="fr-FR" sz="1000" dirty="0" err="1">
                <a:solidFill>
                  <a:prstClr val="black"/>
                </a:solidFill>
              </a:rPr>
              <a:t>Chapter</a:t>
            </a:r>
            <a:r>
              <a:rPr lang="fr-FR" sz="1000" dirty="0">
                <a:solidFill>
                  <a:prstClr val="black"/>
                </a:solidFill>
              </a:rPr>
              <a:t> 6.5 § 25159 </a:t>
            </a:r>
            <a:endParaRPr lang="en-US" sz="1000" dirty="0">
              <a:solidFill>
                <a:prstClr val="black"/>
              </a:solidFill>
            </a:endParaRPr>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608700" y="3925510"/>
            <a:ext cx="5202274" cy="265275"/>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8458203" y="1457303"/>
            <a:ext cx="3124198"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8458200" y="1727802"/>
            <a:ext cx="3124198" cy="4977447"/>
          </a:xfrm>
          <a:ln w="3175">
            <a:solidFill>
              <a:schemeClr val="tx1"/>
            </a:solidFill>
          </a:ln>
        </p:spPr>
        <p:txBody>
          <a:bodyPr>
            <a:noAutofit/>
          </a:bodyPr>
          <a:lstStyle/>
          <a:p>
            <a:pPr marL="169863" lvl="0" indent="-169863">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U.S. EPA delegates the primary responsibility for implementing the RCRA program to individual states in lieu of the federal government. For U.S. EPA to authorize California, the regulations and statutes adopted by California must align with federal regulations. California’s hazardous waste statutes and regulations are often more stringent than the federal rules. Maintaining authorization is essential for DTSC to enforce its Hazardous Waste Management Program. </a:t>
            </a:r>
          </a:p>
          <a:p>
            <a:pPr marL="169863" indent="-169863">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As a result of a department-wide realignment that occurred in 2007, DTSC eliminated the RCRA Grant Management unit responsible for maintaining the state’s RCRA authorization.</a:t>
            </a:r>
          </a:p>
          <a:p>
            <a:pPr marL="169863" lvl="0" indent="-169863">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The federal statutes and regulations are updated and revised regularly by U.S. EPA. This year, U.S. EPA notified DTSC of 22 core RCRA rules that must be adopted and approved for RCRA authorization. U.S. EPA set a deadline of September 2022 to submit 10 (of 22) authorization packages for specific core RCRA rules. </a:t>
            </a:r>
          </a:p>
          <a:p>
            <a:pPr marL="169863" lvl="0" indent="-169863">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An additional 15 rules, not considered ‘core’, also require authorization. 4 of these 15 rules have been adopted, but still require RCRA authorization.</a:t>
            </a:r>
          </a:p>
          <a:p>
            <a:pPr marL="169863" lvl="0" indent="-169863">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Currently, 2 staff are available to manage RCRA authorization activities. </a:t>
            </a:r>
          </a:p>
        </p:txBody>
      </p:sp>
      <p:sp>
        <p:nvSpPr>
          <p:cNvPr id="7" name="Slide Number Placeholder 17">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68826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lvl="0" algn="l">
              <a:defRPr/>
            </a:pPr>
            <a:r>
              <a:rPr lang="en-US" sz="1800">
                <a:latin typeface="Arial" pitchFamily="34" charset="0"/>
                <a:cs typeface="Arial" pitchFamily="34" charset="0"/>
              </a:rPr>
              <a:t>For FY 2019-20, a minimum of 11 additional positions is needed to avoid serious consequences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347200" y="1069024"/>
            <a:ext cx="2235199" cy="321462"/>
          </a:xfrm>
          <a:ln w="3175">
            <a:solidFill>
              <a:schemeClr val="tx1"/>
            </a:solidFill>
          </a:ln>
        </p:spPr>
        <p:txBody>
          <a:bodyPr>
            <a:noAutofit/>
          </a:bodyPr>
          <a:lstStyle/>
          <a:p>
            <a:pPr marL="0" indent="0" algn="ctr">
              <a:buNone/>
            </a:pPr>
            <a:r>
              <a:rPr lang="en-US" sz="1800"/>
              <a:t>RISK REDUCTION</a:t>
            </a:r>
          </a:p>
        </p:txBody>
      </p:sp>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6" y="1457010"/>
            <a:ext cx="7418051" cy="280333"/>
          </a:xfrm>
          <a:solidFill>
            <a:schemeClr val="tx2"/>
          </a:solidFill>
          <a:ln w="3175">
            <a:solidFill>
              <a:schemeClr val="tx1"/>
            </a:solidFill>
          </a:ln>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PPSB RCRA Authorization Resource Gap</a:t>
            </a:r>
            <a:r>
              <a:rPr kumimoji="0" lang="en-US" sz="1400" b="0" i="0" u="none" strike="noStrike" kern="120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descr="Bar chart showing number of additional positions needed to fill the resource gap for RCRA Authorization.">
            <a:extLst>
              <a:ext uri="{FF2B5EF4-FFF2-40B4-BE49-F238E27FC236}">
                <a16:creationId xmlns:a16="http://schemas.microsoft.com/office/drawing/2014/main" id="{0C255414-AB02-4522-A9F1-A4FF57ED9E4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4104" y="1724572"/>
            <a:ext cx="7397343" cy="4295228"/>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9" y="1724572"/>
            <a:ext cx="7418050"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spcBef>
                <a:spcPts val="200"/>
              </a:spcBef>
              <a:buNone/>
            </a:pPr>
            <a:endParaRPr lang="en-US" sz="1000" dirty="0">
              <a:solidFill>
                <a:prstClr val="black"/>
              </a:solidFill>
            </a:endParaRPr>
          </a:p>
          <a:p>
            <a:pPr marL="0" lvl="0" indent="0" fontAlgn="ctr">
              <a:spcBef>
                <a:spcPts val="200"/>
              </a:spcBef>
              <a:buNone/>
            </a:pPr>
            <a:r>
              <a:rPr lang="en-US" sz="1000" dirty="0">
                <a:solidFill>
                  <a:prstClr val="black"/>
                </a:solidFill>
              </a:rPr>
              <a:t>NOTES: (1) </a:t>
            </a:r>
            <a:r>
              <a:rPr lang="fr-FR" sz="1000" dirty="0">
                <a:solidFill>
                  <a:prstClr val="black"/>
                </a:solidFill>
              </a:rPr>
              <a:t>This graph </a:t>
            </a:r>
            <a:r>
              <a:rPr lang="fr-FR" sz="1000" dirty="0" err="1">
                <a:solidFill>
                  <a:prstClr val="black"/>
                </a:solidFill>
              </a:rPr>
              <a:t>only</a:t>
            </a:r>
            <a:r>
              <a:rPr lang="fr-FR" sz="1000" dirty="0">
                <a:solidFill>
                  <a:prstClr val="black"/>
                </a:solidFill>
              </a:rPr>
              <a:t> </a:t>
            </a:r>
            <a:r>
              <a:rPr lang="fr-FR" sz="1000" dirty="0" err="1">
                <a:solidFill>
                  <a:prstClr val="black"/>
                </a:solidFill>
              </a:rPr>
              <a:t>depicts</a:t>
            </a:r>
            <a:r>
              <a:rPr lang="fr-FR" sz="1000" dirty="0">
                <a:solidFill>
                  <a:prstClr val="black"/>
                </a:solidFill>
              </a:rPr>
              <a:t> </a:t>
            </a:r>
            <a:r>
              <a:rPr lang="fr-FR" sz="1000" dirty="0" err="1">
                <a:solidFill>
                  <a:prstClr val="black"/>
                </a:solidFill>
              </a:rPr>
              <a:t>PPSB’s</a:t>
            </a:r>
            <a:r>
              <a:rPr lang="fr-FR" sz="1000" dirty="0">
                <a:solidFill>
                  <a:prstClr val="black"/>
                </a:solidFill>
              </a:rPr>
              <a:t> RCRA </a:t>
            </a:r>
            <a:r>
              <a:rPr lang="fr-FR" sz="1000" dirty="0" err="1">
                <a:solidFill>
                  <a:prstClr val="black"/>
                </a:solidFill>
              </a:rPr>
              <a:t>authorization</a:t>
            </a:r>
            <a:r>
              <a:rPr lang="fr-FR" sz="1000" dirty="0">
                <a:solidFill>
                  <a:prstClr val="black"/>
                </a:solidFill>
              </a:rPr>
              <a:t> </a:t>
            </a:r>
            <a:r>
              <a:rPr lang="fr-FR" sz="1000" dirty="0" err="1">
                <a:solidFill>
                  <a:prstClr val="black"/>
                </a:solidFill>
              </a:rPr>
              <a:t>resource</a:t>
            </a:r>
            <a:r>
              <a:rPr lang="fr-FR" sz="1000" dirty="0">
                <a:solidFill>
                  <a:prstClr val="black"/>
                </a:solidFill>
              </a:rPr>
              <a:t> </a:t>
            </a:r>
            <a:r>
              <a:rPr lang="fr-FR" sz="1000" dirty="0" err="1">
                <a:solidFill>
                  <a:prstClr val="black"/>
                </a:solidFill>
              </a:rPr>
              <a:t>needs</a:t>
            </a:r>
            <a:r>
              <a:rPr lang="fr-FR" sz="1000" dirty="0">
                <a:solidFill>
                  <a:prstClr val="black"/>
                </a:solidFill>
              </a:rPr>
              <a:t>.</a:t>
            </a:r>
          </a:p>
          <a:p>
            <a:pPr marL="0" lvl="0" indent="0" fontAlgn="ctr">
              <a:spcBef>
                <a:spcPts val="200"/>
              </a:spcBef>
              <a:buNone/>
            </a:pPr>
            <a:r>
              <a:rPr lang="fr-FR" sz="1000" dirty="0">
                <a:solidFill>
                  <a:prstClr val="black"/>
                </a:solidFill>
              </a:rPr>
              <a:t>(2) It </a:t>
            </a:r>
            <a:r>
              <a:rPr lang="fr-FR" sz="1000" dirty="0" err="1">
                <a:solidFill>
                  <a:prstClr val="black"/>
                </a:solidFill>
              </a:rPr>
              <a:t>takes</a:t>
            </a:r>
            <a:r>
              <a:rPr lang="fr-FR" sz="1000" dirty="0">
                <a:solidFill>
                  <a:prstClr val="black"/>
                </a:solidFill>
              </a:rPr>
              <a:t> an </a:t>
            </a:r>
            <a:r>
              <a:rPr lang="fr-FR" sz="1000" dirty="0" err="1">
                <a:solidFill>
                  <a:prstClr val="black"/>
                </a:solidFill>
              </a:rPr>
              <a:t>estimated</a:t>
            </a:r>
            <a:r>
              <a:rPr lang="fr-FR" sz="1000" dirty="0">
                <a:solidFill>
                  <a:prstClr val="black"/>
                </a:solidFill>
              </a:rPr>
              <a:t> 2,500 </a:t>
            </a:r>
            <a:r>
              <a:rPr lang="fr-FR" sz="1000" dirty="0" err="1">
                <a:solidFill>
                  <a:prstClr val="black"/>
                </a:solidFill>
              </a:rPr>
              <a:t>hours</a:t>
            </a:r>
            <a:r>
              <a:rPr lang="fr-FR" sz="1000" dirty="0">
                <a:solidFill>
                  <a:prstClr val="black"/>
                </a:solidFill>
              </a:rPr>
              <a:t> per </a:t>
            </a:r>
            <a:r>
              <a:rPr lang="fr-FR" sz="1000" dirty="0" err="1">
                <a:solidFill>
                  <a:prstClr val="black"/>
                </a:solidFill>
              </a:rPr>
              <a:t>rule</a:t>
            </a:r>
            <a:r>
              <a:rPr lang="fr-FR" sz="1000" dirty="0">
                <a:solidFill>
                  <a:prstClr val="black"/>
                </a:solidFill>
              </a:rPr>
              <a:t> for staff to </a:t>
            </a:r>
            <a:r>
              <a:rPr lang="fr-FR" sz="1000" dirty="0" err="1">
                <a:solidFill>
                  <a:prstClr val="black"/>
                </a:solidFill>
              </a:rPr>
              <a:t>complete</a:t>
            </a:r>
            <a:r>
              <a:rPr lang="fr-FR" sz="1000" dirty="0">
                <a:solidFill>
                  <a:prstClr val="black"/>
                </a:solidFill>
              </a:rPr>
              <a:t> the RCRA </a:t>
            </a:r>
            <a:r>
              <a:rPr lang="fr-FR" sz="1000" dirty="0" err="1">
                <a:solidFill>
                  <a:prstClr val="black"/>
                </a:solidFill>
              </a:rPr>
              <a:t>authorization</a:t>
            </a:r>
            <a:r>
              <a:rPr lang="fr-FR" sz="1000" dirty="0">
                <a:solidFill>
                  <a:prstClr val="black"/>
                </a:solidFill>
              </a:rPr>
              <a:t> process. </a:t>
            </a:r>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589726" y="3944484"/>
            <a:ext cx="5240222" cy="265275"/>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8458203" y="1457303"/>
            <a:ext cx="3124198"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8458200" y="1727802"/>
            <a:ext cx="3124198" cy="4977447"/>
          </a:xfrm>
          <a:ln w="3175">
            <a:solidFill>
              <a:schemeClr val="tx1"/>
            </a:solidFill>
          </a:ln>
        </p:spPr>
        <p:txBody>
          <a:bodyPr>
            <a:noAutofit/>
          </a:bodyPr>
          <a:lstStyle/>
          <a:p>
            <a:pPr marL="171450" lvl="0" indent="-171450">
              <a:spcAft>
                <a:spcPts val="6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PPSB must meet its legislative mandates to maintain RCRA authorization for California. If California does not seek and receive RCRA authorization, it risks:</a:t>
            </a:r>
          </a:p>
          <a:p>
            <a:pPr marL="347663" marR="0" lvl="1" indent="-179388" eaLnBrk="0" fontAlgn="base" hangingPunct="0">
              <a:lnSpc>
                <a:spcPct val="100000"/>
              </a:lnSpc>
              <a:spcAft>
                <a:spcPts val="600"/>
              </a:spcAft>
              <a:buClrTx/>
              <a:buSzPct val="60000"/>
              <a:buFont typeface="Wingdings 3" panose="05040102010807070707" pitchFamily="18" charset="2"/>
              <a:buChar char="w"/>
              <a:tabLst/>
              <a:defRPr/>
            </a:pPr>
            <a:r>
              <a:rPr lang="en-US" sz="1000">
                <a:latin typeface="Arial" panose="020B0604020202020204" pitchFamily="34" charset="0"/>
                <a:cs typeface="Arial" panose="020B0604020202020204" pitchFamily="34" charset="0"/>
              </a:rPr>
              <a:t>Losing its authorization to administer the state hazardous waste management program.</a:t>
            </a:r>
          </a:p>
          <a:p>
            <a:pPr marL="347663" marR="0" lvl="1" indent="-179388" eaLnBrk="0" fontAlgn="base" hangingPunct="0">
              <a:lnSpc>
                <a:spcPct val="100000"/>
              </a:lnSpc>
              <a:spcAft>
                <a:spcPts val="600"/>
              </a:spcAft>
              <a:buClrTx/>
              <a:buSzPct val="60000"/>
              <a:buFont typeface="Wingdings 3" panose="05040102010807070707" pitchFamily="18" charset="2"/>
              <a:buChar char="w"/>
              <a:tabLst/>
              <a:defRPr/>
            </a:pPr>
            <a:r>
              <a:rPr lang="en-US" sz="1000">
                <a:latin typeface="Arial" panose="020B0604020202020204" pitchFamily="34" charset="0"/>
                <a:cs typeface="Arial" panose="020B0604020202020204" pitchFamily="34" charset="0"/>
              </a:rPr>
              <a:t>Losing its authority to enforce RCRA requirements.</a:t>
            </a:r>
          </a:p>
          <a:p>
            <a:pPr marL="347663" marR="0" lvl="1" indent="-179388" eaLnBrk="0" fontAlgn="base" hangingPunct="0">
              <a:lnSpc>
                <a:spcPct val="100000"/>
              </a:lnSpc>
              <a:spcAft>
                <a:spcPts val="600"/>
              </a:spcAft>
              <a:buClrTx/>
              <a:buSzPct val="60000"/>
              <a:buFont typeface="Wingdings 3" panose="05040102010807070707" pitchFamily="18" charset="2"/>
              <a:buChar char="w"/>
              <a:tabLst/>
              <a:defRPr/>
            </a:pPr>
            <a:r>
              <a:rPr lang="en-US" sz="1000">
                <a:latin typeface="Arial" panose="020B0604020202020204" pitchFamily="34" charset="0"/>
                <a:cs typeface="Arial" panose="020B0604020202020204" pitchFamily="34" charset="0"/>
              </a:rPr>
              <a:t>Losing its authority to issue RCRA permits for hazardous waste facilities.</a:t>
            </a:r>
          </a:p>
          <a:p>
            <a:pPr marL="347663" marR="0" lvl="1" indent="-179388" eaLnBrk="0" fontAlgn="base" hangingPunct="0">
              <a:lnSpc>
                <a:spcPct val="100000"/>
              </a:lnSpc>
              <a:spcAft>
                <a:spcPts val="600"/>
              </a:spcAft>
              <a:buClrTx/>
              <a:buSzPct val="60000"/>
              <a:buFont typeface="Wingdings 3" panose="05040102010807070707" pitchFamily="18" charset="2"/>
              <a:buChar char="w"/>
              <a:tabLst/>
              <a:defRPr/>
            </a:pPr>
            <a:r>
              <a:rPr lang="en-US" sz="1000">
                <a:latin typeface="Arial" panose="020B0604020202020204" pitchFamily="34" charset="0"/>
                <a:cs typeface="Arial" panose="020B0604020202020204" pitchFamily="34" charset="0"/>
              </a:rPr>
              <a:t>Losing federal funding for DTSC’s Hazardous Waste Management Program. DTSC receives $10 million annually from U.S. EPA to administer the RCRA program. Adopting and obtaining authorization approval is a criteria for receiving these funds.</a:t>
            </a:r>
          </a:p>
          <a:p>
            <a:pPr marL="171450" marR="0" lvl="1" indent="-171450" eaLnBrk="0" fontAlgn="base" hangingPunct="0">
              <a:lnSpc>
                <a:spcPct val="100000"/>
              </a:lnSpc>
              <a:buClrTx/>
              <a:buSzTx/>
              <a:buFont typeface="Wingdings" panose="05000000000000000000" pitchFamily="2" charset="2"/>
              <a:buChar char="§"/>
              <a:tabLst/>
              <a:defRPr/>
            </a:pPr>
            <a:r>
              <a:rPr lang="en-US" sz="1000">
                <a:latin typeface="Arial" panose="020B0604020202020204" pitchFamily="34" charset="0"/>
                <a:cs typeface="Arial" panose="020B0604020202020204" pitchFamily="34" charset="0"/>
              </a:rPr>
              <a:t>PPSB is unable to meet the September 2022 deadline to complete 10 core RCRA authorization packages with 2 staff. A resource analysis shows that PPSB needs 13 positions to meet this deadline. Analyses are continuing to determine the resources needed to complete the remaining 27 required RCRA authorization packages. </a:t>
            </a:r>
          </a:p>
        </p:txBody>
      </p:sp>
      <p:sp>
        <p:nvSpPr>
          <p:cNvPr id="7" name="Slide Number Placeholder 18">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00829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9">
            <a:extLst>
              <a:ext uri="{FF2B5EF4-FFF2-40B4-BE49-F238E27FC236}">
                <a16:creationId xmlns:a16="http://schemas.microsoft.com/office/drawing/2014/main" id="{2173AFED-72C1-4F88-B18E-33D6DA44F8A1}"/>
              </a:ext>
            </a:extLst>
          </p:cNvPr>
          <p:cNvSpPr>
            <a:spLocks noGrp="1"/>
          </p:cNvSpPr>
          <p:nvPr>
            <p:ph type="title"/>
          </p:nvPr>
        </p:nvSpPr>
        <p:spPr>
          <a:xfrm>
            <a:off x="609600" y="76200"/>
            <a:ext cx="10972800" cy="656698"/>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solidFill>
                  <a:prstClr val="black"/>
                </a:solidFill>
                <a:latin typeface="Arial" pitchFamily="34" charset="0"/>
                <a:cs typeface="Arial" pitchFamily="34" charset="0"/>
              </a:rPr>
              <a:t>DTSC</a:t>
            </a:r>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 is focusing on source </a:t>
            </a:r>
            <a:r>
              <a:rPr lang="en-US" sz="1800">
                <a:solidFill>
                  <a:prstClr val="black"/>
                </a:solidFill>
                <a:latin typeface="Arial" pitchFamily="34" charset="0"/>
                <a:cs typeface="Arial" pitchFamily="34" charset="0"/>
              </a:rPr>
              <a:t>r</a:t>
            </a:r>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e</a:t>
            </a:r>
            <a:r>
              <a:rPr lang="en-US" sz="1800">
                <a:solidFill>
                  <a:prstClr val="black"/>
                </a:solidFill>
                <a:latin typeface="Arial" pitchFamily="34" charset="0"/>
                <a:cs typeface="Arial" pitchFamily="34" charset="0"/>
              </a:rPr>
              <a:t>duction by reinstating</a:t>
            </a:r>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 the Pollution Prevention Program</a:t>
            </a:r>
          </a:p>
        </p:txBody>
      </p:sp>
      <p:cxnSp>
        <p:nvCxnSpPr>
          <p:cNvPr id="9" name="Straight Connector 8">
            <a:extLst>
              <a:ext uri="{FF2B5EF4-FFF2-40B4-BE49-F238E27FC236}">
                <a16:creationId xmlns:a16="http://schemas.microsoft.com/office/drawing/2014/main" id="{921F98B9-DEB8-48D7-B459-1F295640C1DE}"/>
              </a:ext>
              <a:ext uri="{C183D7F6-B498-43B3-948B-1728B52AA6E4}">
                <adec:decorative xmlns:adec="http://schemas.microsoft.com/office/drawing/2017/decorative" val="1"/>
              </a:ext>
            </a:extLst>
          </p:cNvPr>
          <p:cNvCxnSpPr>
            <a:cxnSpLocks/>
          </p:cNvCxnSpPr>
          <p:nvPr/>
        </p:nvCxnSpPr>
        <p:spPr>
          <a:xfrm>
            <a:off x="472017" y="7196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78F06DD-568A-4B00-82AA-10A1EDB67ECF}"/>
              </a:ext>
            </a:extLst>
          </p:cNvPr>
          <p:cNvSpPr>
            <a:spLocks noGrp="1"/>
          </p:cNvSpPr>
          <p:nvPr>
            <p:ph type="body" sz="quarter" idx="13"/>
          </p:nvPr>
        </p:nvSpPr>
        <p:spPr>
          <a:xfrm>
            <a:off x="10744200" y="761296"/>
            <a:ext cx="764412" cy="294511"/>
          </a:xfrm>
          <a:ln>
            <a:solidFill>
              <a:schemeClr val="tx1"/>
            </a:solidFill>
          </a:ln>
        </p:spPr>
        <p:txBody>
          <a:bodyPr>
            <a:noAutofit/>
          </a:bodyPr>
          <a:lstStyle/>
          <a:p>
            <a:pPr marL="0" indent="0">
              <a:buNone/>
            </a:pPr>
            <a:r>
              <a:rPr lang="en-US" sz="1800"/>
              <a:t>RISK</a:t>
            </a:r>
          </a:p>
        </p:txBody>
      </p:sp>
      <p:sp>
        <p:nvSpPr>
          <p:cNvPr id="3" name="Text Placeholder 2">
            <a:extLst>
              <a:ext uri="{FF2B5EF4-FFF2-40B4-BE49-F238E27FC236}">
                <a16:creationId xmlns:a16="http://schemas.microsoft.com/office/drawing/2014/main" id="{58A741B3-79EF-4888-8C47-950E92630FE0}"/>
              </a:ext>
            </a:extLst>
          </p:cNvPr>
          <p:cNvSpPr>
            <a:spLocks noGrp="1"/>
          </p:cNvSpPr>
          <p:nvPr>
            <p:ph type="body" idx="1"/>
          </p:nvPr>
        </p:nvSpPr>
        <p:spPr>
          <a:xfrm>
            <a:off x="609600" y="1143000"/>
            <a:ext cx="5257800" cy="328182"/>
          </a:xfrm>
          <a:solidFill>
            <a:schemeClr val="tx2"/>
          </a:solidFill>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Pollution Prevention Program Background</a:t>
            </a:r>
          </a:p>
        </p:txBody>
      </p:sp>
      <p:pic>
        <p:nvPicPr>
          <p:cNvPr id="17" name="Picture 16">
            <a:extLst>
              <a:ext uri="{FF2B5EF4-FFF2-40B4-BE49-F238E27FC236}">
                <a16:creationId xmlns:a16="http://schemas.microsoft.com/office/drawing/2014/main" id="{C04DD1A3-82F1-44F0-9C11-AC4FE61B730C}"/>
              </a:ext>
              <a:ext uri="{C183D7F6-B498-43B3-948B-1728B52AA6E4}">
                <adec:decorative xmlns:adec="http://schemas.microsoft.com/office/drawing/2017/decorative" val="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5011" y="1544016"/>
            <a:ext cx="2621280" cy="1547342"/>
          </a:xfrm>
          <a:prstGeom prst="rect">
            <a:avLst/>
          </a:prstGeom>
          <a:noFill/>
        </p:spPr>
      </p:pic>
      <p:cxnSp>
        <p:nvCxnSpPr>
          <p:cNvPr id="13" name="Straight Connector 12">
            <a:extLst>
              <a:ext uri="{FF2B5EF4-FFF2-40B4-BE49-F238E27FC236}">
                <a16:creationId xmlns:a16="http://schemas.microsoft.com/office/drawing/2014/main" id="{3E78F566-22C5-4A8B-9F12-07B97266F216}"/>
              </a:ext>
              <a:ext uri="{C183D7F6-B498-43B3-948B-1728B52AA6E4}">
                <adec:decorative xmlns:adec="http://schemas.microsoft.com/office/drawing/2017/decorative" val="1"/>
              </a:ext>
            </a:extLst>
          </p:cNvPr>
          <p:cNvCxnSpPr>
            <a:cxnSpLocks/>
          </p:cNvCxnSpPr>
          <p:nvPr/>
        </p:nvCxnSpPr>
        <p:spPr>
          <a:xfrm>
            <a:off x="876542" y="3176796"/>
            <a:ext cx="4833548" cy="23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09FBE0F-3156-4E1C-B316-2FC83C067503}"/>
              </a:ext>
            </a:extLst>
          </p:cNvPr>
          <p:cNvSpPr>
            <a:spLocks noGrp="1"/>
          </p:cNvSpPr>
          <p:nvPr>
            <p:ph sz="half" idx="2"/>
          </p:nvPr>
        </p:nvSpPr>
        <p:spPr>
          <a:xfrm>
            <a:off x="609600" y="1471182"/>
            <a:ext cx="5257800" cy="5096160"/>
          </a:xfrm>
          <a:ln>
            <a:solidFill>
              <a:schemeClr val="tx1"/>
            </a:solidFill>
          </a:ln>
        </p:spPr>
        <p:txBody>
          <a:bodyPr>
            <a:noAutofit/>
          </a:bodyPr>
          <a:lstStyle/>
          <a:p>
            <a:endParaRPr lang="en-US" dirty="0"/>
          </a:p>
          <a:p>
            <a:pPr>
              <a:spcBef>
                <a:spcPts val="0"/>
              </a:spcBef>
              <a:spcAft>
                <a:spcPts val="600"/>
              </a:spcAft>
            </a:pPr>
            <a:endParaRPr lang="en-US" dirty="0"/>
          </a:p>
          <a:p>
            <a:pPr>
              <a:spcBef>
                <a:spcPts val="0"/>
              </a:spcBef>
              <a:spcAft>
                <a:spcPts val="600"/>
              </a:spcAft>
            </a:pPr>
            <a:endParaRPr lang="en-US" dirty="0"/>
          </a:p>
          <a:p>
            <a:pPr marL="0" marR="0" lvl="0" indent="0" algn="l" defTabSz="914400" rtl="0" eaLnBrk="1" fontAlgn="auto" latinLnBrk="0" hangingPunct="1">
              <a:spcBef>
                <a:spcPts val="0"/>
              </a:spcBef>
              <a:spcAft>
                <a:spcPts val="600"/>
              </a:spcAft>
              <a:buClrTx/>
              <a:buSz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600"/>
              </a:spcAft>
              <a:buClrTx/>
              <a:buSz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indent="-171450" eaLnBrk="0" fontAlgn="base" hangingPunct="0">
              <a:spcAft>
                <a:spcPts val="600"/>
              </a:spcAft>
              <a:buFont typeface="Wingdings" panose="05000000000000000000" pitchFamily="2" charset="2"/>
              <a:buChar char="§"/>
              <a:defRPr/>
            </a:pPr>
            <a:r>
              <a:rPr lang="en-US" sz="1000" dirty="0">
                <a:solidFill>
                  <a:prstClr val="black"/>
                </a:solidFill>
                <a:latin typeface="Arial" panose="020B0604020202020204" pitchFamily="34" charset="0"/>
                <a:cs typeface="Arial" panose="020B0604020202020204" pitchFamily="34" charset="0"/>
              </a:rPr>
              <a:t>The Hazardous Waste Reduction, Recycling, and Treatment Research and Demonstration Act of 1985 and Hazardous Waste Source Reduction and Management Review Acts of 1989 provided the framework for DTSC’s Pollution Prevention (P2) program. The statutes required that DTSC establish a technical and research assistance program to assist generators in identifying and applying methods of source reduction and other hazardous waste management approaches. They also provided the first regulatory mandate for industries that generate larger waste quantities to systematically examine opportunities for reducing the generation of hazardous waste at the source. These statutes did not, however, require that large generators implement strategies for reducing hazardous waste generation.  </a:t>
            </a:r>
          </a:p>
          <a:p>
            <a:pPr marL="171450" indent="-171450" eaLnBrk="0" fontAlgn="base" hangingPunct="0">
              <a:spcAft>
                <a:spcPts val="600"/>
              </a:spcAft>
              <a:buFont typeface="Wingdings" panose="05000000000000000000" pitchFamily="2" charset="2"/>
              <a:buChar char="§"/>
              <a:defRPr/>
            </a:pPr>
            <a:r>
              <a:rPr lang="en-US" sz="1000" dirty="0">
                <a:solidFill>
                  <a:prstClr val="black"/>
                </a:solidFill>
                <a:latin typeface="Arial" panose="020B0604020202020204" pitchFamily="34" charset="0"/>
                <a:cs typeface="Arial" panose="020B0604020202020204" pitchFamily="34" charset="0"/>
              </a:rPr>
              <a:t>Source reduction includes: </a:t>
            </a:r>
          </a:p>
          <a:p>
            <a:pPr marL="347663" lvl="1" indent="-179388" eaLnBrk="0" fontAlgn="base" hangingPunct="0">
              <a:buSzPct val="60000"/>
              <a:buFont typeface="Wingdings 3" panose="05040102010807070707" pitchFamily="18" charset="2"/>
              <a:buChar char="w"/>
              <a:defRPr/>
            </a:pPr>
            <a:r>
              <a:rPr lang="en-US" sz="1000" dirty="0">
                <a:solidFill>
                  <a:prstClr val="black"/>
                </a:solidFill>
                <a:latin typeface="Arial" panose="020B0604020202020204" pitchFamily="34" charset="0"/>
                <a:cs typeface="Arial" panose="020B0604020202020204" pitchFamily="34" charset="0"/>
              </a:rPr>
              <a:t>Input changes in materials or feedstocks.</a:t>
            </a:r>
          </a:p>
          <a:p>
            <a:pPr marL="347663" lvl="1" indent="-179388" eaLnBrk="0" fontAlgn="base" hangingPunct="0">
              <a:buSzPct val="60000"/>
              <a:buFont typeface="Wingdings 3" panose="05040102010807070707" pitchFamily="18" charset="2"/>
              <a:buChar char="w"/>
              <a:defRPr/>
            </a:pPr>
            <a:r>
              <a:rPr lang="en-US" sz="1000" dirty="0">
                <a:solidFill>
                  <a:prstClr val="black"/>
                </a:solidFill>
                <a:latin typeface="Arial" panose="020B0604020202020204" pitchFamily="34" charset="0"/>
                <a:cs typeface="Arial" panose="020B0604020202020204" pitchFamily="34" charset="0"/>
              </a:rPr>
              <a:t>Production process changes, such as reusing materials within a given process.</a:t>
            </a:r>
          </a:p>
          <a:p>
            <a:pPr marL="347663" lvl="1" indent="-179388" eaLnBrk="0" fontAlgn="base" hangingPunct="0">
              <a:buSzPct val="60000"/>
              <a:buFont typeface="Wingdings 3" panose="05040102010807070707" pitchFamily="18" charset="2"/>
              <a:buChar char="w"/>
              <a:defRPr/>
            </a:pPr>
            <a:r>
              <a:rPr lang="en-US" sz="1000" dirty="0">
                <a:solidFill>
                  <a:prstClr val="black"/>
                </a:solidFill>
                <a:latin typeface="Arial" panose="020B0604020202020204" pitchFamily="34" charset="0"/>
                <a:cs typeface="Arial" panose="020B0604020202020204" pitchFamily="34" charset="0"/>
              </a:rPr>
              <a:t>Product reformulation/substitution, including changes in specifications of end products.</a:t>
            </a:r>
          </a:p>
          <a:p>
            <a:pPr marL="347663" lvl="1" indent="-179388" eaLnBrk="0" fontAlgn="base" hangingPunct="0">
              <a:spcAft>
                <a:spcPts val="600"/>
              </a:spcAft>
              <a:buSzPct val="60000"/>
              <a:buFont typeface="Wingdings 3" panose="05040102010807070707" pitchFamily="18" charset="2"/>
              <a:buChar char="w"/>
              <a:defRPr/>
            </a:pPr>
            <a:r>
              <a:rPr lang="en-US" sz="1000" dirty="0">
                <a:solidFill>
                  <a:prstClr val="black"/>
                </a:solidFill>
                <a:latin typeface="Arial" panose="020B0604020202020204" pitchFamily="34" charset="0"/>
                <a:cs typeface="Arial" panose="020B0604020202020204" pitchFamily="34" charset="0"/>
              </a:rPr>
              <a:t>Operational improvements to improve site management, such as inventory control and training.</a:t>
            </a:r>
          </a:p>
          <a:p>
            <a:pPr marL="171450" lvl="1" indent="-171450" eaLnBrk="0" fontAlgn="base" hangingPunct="0">
              <a:spcAft>
                <a:spcPts val="600"/>
              </a:spcAft>
              <a:buFont typeface="Wingdings" panose="05000000000000000000" pitchFamily="2" charset="2"/>
              <a:buChar char="§"/>
              <a:defRPr/>
            </a:pPr>
            <a:r>
              <a:rPr lang="en-US" sz="1000" dirty="0">
                <a:latin typeface="Arial" panose="020B0604020202020204" pitchFamily="34" charset="0"/>
                <a:cs typeface="Arial" panose="020B0604020202020204" pitchFamily="34" charset="0"/>
              </a:rPr>
              <a:t>DTSC is no longer resourced to support the Pollution Prevention program.</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169862" marR="0" lvl="0" indent="0" algn="l" defTabSz="914400" rtl="0" eaLnBrk="1" fontAlgn="auto" latinLnBrk="0" hangingPunct="1">
              <a:spcBef>
                <a:spcPts val="0"/>
              </a:spcBef>
              <a:spcAft>
                <a:spcPts val="600"/>
              </a:spcAft>
              <a:buClrTx/>
              <a:buSzTx/>
              <a:buNone/>
              <a:tabLst/>
              <a:defRPr/>
            </a:pPr>
            <a:endParaRPr lang="en-US" sz="1050" dirty="0">
              <a:solidFill>
                <a:prstClr val="black"/>
              </a:solidFill>
              <a:latin typeface="Arial"/>
            </a:endParaRPr>
          </a:p>
        </p:txBody>
      </p:sp>
      <p:sp>
        <p:nvSpPr>
          <p:cNvPr id="11" name="Isosceles Triangle 10">
            <a:extLst>
              <a:ext uri="{FF2B5EF4-FFF2-40B4-BE49-F238E27FC236}">
                <a16:creationId xmlns:a16="http://schemas.microsoft.com/office/drawing/2014/main" id="{3304F52F-7ADE-45C0-9A23-8F4861EF2963}"/>
              </a:ext>
              <a:ext uri="{C183D7F6-B498-43B3-948B-1728B52AA6E4}">
                <adec:decorative xmlns:adec="http://schemas.microsoft.com/office/drawing/2017/decorative" val="1"/>
              </a:ext>
            </a:extLst>
          </p:cNvPr>
          <p:cNvSpPr/>
          <p:nvPr/>
        </p:nvSpPr>
        <p:spPr>
          <a:xfrm rot="5400000">
            <a:off x="3448437" y="3735666"/>
            <a:ext cx="5424343" cy="239011"/>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7DB34C1C-8BDA-4284-9250-475302260896}"/>
              </a:ext>
            </a:extLst>
          </p:cNvPr>
          <p:cNvSpPr>
            <a:spLocks noGrp="1"/>
          </p:cNvSpPr>
          <p:nvPr>
            <p:ph type="body" sz="quarter" idx="3"/>
          </p:nvPr>
        </p:nvSpPr>
        <p:spPr>
          <a:xfrm>
            <a:off x="6471816" y="1143001"/>
            <a:ext cx="5110585" cy="328181"/>
          </a:xfrm>
          <a:solidFill>
            <a:schemeClr val="tx2"/>
          </a:solidFill>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Historical Pollution Prevention Program Accomplishments</a:t>
            </a:r>
          </a:p>
        </p:txBody>
      </p:sp>
      <p:pic>
        <p:nvPicPr>
          <p:cNvPr id="19" name="Picture 18">
            <a:extLst>
              <a:ext uri="{FF2B5EF4-FFF2-40B4-BE49-F238E27FC236}">
                <a16:creationId xmlns:a16="http://schemas.microsoft.com/office/drawing/2014/main" id="{9CA982B2-8D8A-4701-92B4-7847475BAD0E}"/>
              </a:ext>
              <a:ext uri="{C183D7F6-B498-43B3-948B-1728B52AA6E4}">
                <adec:decorative xmlns:adec="http://schemas.microsoft.com/office/drawing/2017/decorative" val="1"/>
              </a:ext>
            </a:extLst>
          </p:cNvPr>
          <p:cNvPicPr/>
          <p:nvPr/>
        </p:nvPicPr>
        <p:blipFill>
          <a:blip r:embed="rId3"/>
          <a:stretch>
            <a:fillRect/>
          </a:stretch>
        </p:blipFill>
        <p:spPr>
          <a:xfrm>
            <a:off x="7681373" y="1533584"/>
            <a:ext cx="2619375" cy="1557774"/>
          </a:xfrm>
          <a:prstGeom prst="rect">
            <a:avLst/>
          </a:prstGeom>
        </p:spPr>
      </p:pic>
      <p:cxnSp>
        <p:nvCxnSpPr>
          <p:cNvPr id="15" name="Straight Connector 14">
            <a:extLst>
              <a:ext uri="{FF2B5EF4-FFF2-40B4-BE49-F238E27FC236}">
                <a16:creationId xmlns:a16="http://schemas.microsoft.com/office/drawing/2014/main" id="{D4323FC9-72AD-4D7D-A2DB-991664FF85E9}"/>
              </a:ext>
              <a:ext uri="{C183D7F6-B498-43B3-948B-1728B52AA6E4}">
                <adec:decorative xmlns:adec="http://schemas.microsoft.com/office/drawing/2017/decorative" val="1"/>
              </a:ext>
            </a:extLst>
          </p:cNvPr>
          <p:cNvCxnSpPr>
            <a:cxnSpLocks/>
          </p:cNvCxnSpPr>
          <p:nvPr/>
        </p:nvCxnSpPr>
        <p:spPr>
          <a:xfrm>
            <a:off x="6645520" y="3155531"/>
            <a:ext cx="4863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28CCD5D-D68E-46A7-BFEF-186DCD74E748}"/>
              </a:ext>
            </a:extLst>
          </p:cNvPr>
          <p:cNvSpPr>
            <a:spLocks noGrp="1"/>
          </p:cNvSpPr>
          <p:nvPr>
            <p:ph sz="quarter" idx="4"/>
          </p:nvPr>
        </p:nvSpPr>
        <p:spPr>
          <a:xfrm>
            <a:off x="6471816" y="1471182"/>
            <a:ext cx="5110585" cy="5096160"/>
          </a:xfrm>
          <a:ln>
            <a:solidFill>
              <a:schemeClr val="tx1"/>
            </a:solidFill>
          </a:ln>
        </p:spPr>
        <p:txBody>
          <a:bodyPr>
            <a:noAutofit/>
          </a:bodyPr>
          <a:lstStyle/>
          <a:p>
            <a:endParaRPr lang="en-US" sz="400"/>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r>
              <a:rPr lang="en-US" sz="1000">
                <a:solidFill>
                  <a:prstClr val="black"/>
                </a:solidFill>
                <a:latin typeface="Arial" panose="020B0604020202020204" pitchFamily="34" charset="0"/>
                <a:cs typeface="Arial" panose="020B0604020202020204" pitchFamily="34" charset="0"/>
              </a:rPr>
              <a:t>Prior to its dissolution, DTSC’s P2 program included 24 positions, 88% of which were scientists and </a:t>
            </a:r>
            <a:r>
              <a:rPr lang="en-US" sz="1000">
                <a:latin typeface="Arial" panose="020B0604020202020204" pitchFamily="34" charset="0"/>
                <a:cs typeface="Arial" panose="020B0604020202020204" pitchFamily="34" charset="0"/>
              </a:rPr>
              <a:t>engineers.</a:t>
            </a:r>
            <a:r>
              <a:rPr lang="en-US" sz="1000" baseline="30000">
                <a:latin typeface="Arial" panose="020B0604020202020204" pitchFamily="34" charset="0"/>
                <a:cs typeface="Arial" panose="020B0604020202020204" pitchFamily="34" charset="0"/>
              </a:rPr>
              <a:t>1</a:t>
            </a:r>
            <a:r>
              <a:rPr lang="en-US" sz="1000">
                <a:latin typeface="Arial" panose="020B0604020202020204" pitchFamily="34" charset="0"/>
                <a:cs typeface="Arial" panose="020B0604020202020204" pitchFamily="34" charset="0"/>
              </a:rPr>
              <a:t> The </a:t>
            </a:r>
            <a:r>
              <a:rPr lang="en-US" sz="1000">
                <a:solidFill>
                  <a:prstClr val="black"/>
                </a:solidFill>
                <a:latin typeface="Arial" panose="020B0604020202020204" pitchFamily="34" charset="0"/>
                <a:cs typeface="Arial" panose="020B0604020202020204" pitchFamily="34" charset="0"/>
              </a:rPr>
              <a:t>program was part of the Office of Pollution Prevention and Green Technology. This Office included DTSC’s Green Technology program and the Toxics in Products program. </a:t>
            </a:r>
          </a:p>
          <a:p>
            <a:pPr marL="171450" marR="0" lvl="0" indent="-171450" eaLnBrk="0" fontAlgn="base" hangingPunct="0">
              <a:spcBef>
                <a:spcPts val="0"/>
              </a:spcBef>
              <a:spcAft>
                <a:spcPts val="600"/>
              </a:spcAft>
              <a:buClrTx/>
              <a:buSzTx/>
              <a:buFont typeface="Wingdings" panose="05000000000000000000" pitchFamily="2" charset="2"/>
              <a:buChar char="§"/>
              <a:tabLst/>
              <a:defRPr/>
            </a:pPr>
            <a:r>
              <a:rPr lang="en-US" sz="1000">
                <a:solidFill>
                  <a:prstClr val="black"/>
                </a:solidFill>
                <a:latin typeface="Arial" panose="020B0604020202020204" pitchFamily="34" charset="0"/>
                <a:cs typeface="Arial" panose="020B0604020202020204" pitchFamily="34" charset="0"/>
              </a:rPr>
              <a:t>Under the Source Reduction Act (SB 1916) of 1998, the P2 program conducted activities in 9 industrial sectors to provide the resources necessary to reduce their generation of hazardous waste. Activities included: </a:t>
            </a:r>
          </a:p>
          <a:p>
            <a:pPr marL="347663" lvl="1" indent="-179388" eaLnBrk="0" fontAlgn="base" hangingPunct="0">
              <a:spcAft>
                <a:spcPts val="300"/>
              </a:spcAft>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Establishing a technical assistance and outreach project with the marine vessel service and repair industry to educate boat yards and marinas in effective P2 strategies. This effort included visits to over 20 boat yards and marinas to identify P2 opportunities, the creation of technical fact sheets, and technical trainings. </a:t>
            </a:r>
          </a:p>
          <a:p>
            <a:pPr marL="347663" lvl="1" indent="-179388" eaLnBrk="0" fontAlgn="base" hangingPunct="0">
              <a:spcAft>
                <a:spcPts val="300"/>
              </a:spcAft>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Developing P2 trainings for the auto body and paint industry. There are over 8,000 body and paint shops in California. The most common hazardous waste generated at these shops are spent solvents mixed with paint waste. Air emissions from paint application and paint-gun cleaning present the greatest concerns to surrounding communities.</a:t>
            </a:r>
          </a:p>
          <a:p>
            <a:pPr marL="347663" lvl="1" indent="-179388" eaLnBrk="0" fontAlgn="base" hangingPunct="0">
              <a:spcAft>
                <a:spcPts val="300"/>
              </a:spcAft>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Working with the Chemical Industry Council of California to promote pollution prevention within California’s chemical industry by offering recognition to individual facilities for their environmental achievements.</a:t>
            </a:r>
          </a:p>
        </p:txBody>
      </p:sp>
      <p:sp>
        <p:nvSpPr>
          <p:cNvPr id="7" name="Slide Number Placeholder 19">
            <a:extLst>
              <a:ext uri="{FF2B5EF4-FFF2-40B4-BE49-F238E27FC236}">
                <a16:creationId xmlns:a16="http://schemas.microsoft.com/office/drawing/2014/main" id="{CDE0CC5E-A742-4EA5-814B-B5EDCB8D9ED3}"/>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87598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4D5DE63-36B7-49A2-8E79-25232674CB85}"/>
              </a:ext>
            </a:extLst>
          </p:cNvPr>
          <p:cNvSpPr>
            <a:spLocks noGrp="1"/>
          </p:cNvSpPr>
          <p:nvPr>
            <p:ph type="title"/>
          </p:nvPr>
        </p:nvSpPr>
        <p:spPr/>
        <p:txBody>
          <a:bodyPr/>
          <a:lstStyle/>
          <a:p>
            <a:r>
              <a:rPr lang="en-US">
                <a:solidFill>
                  <a:schemeClr val="bg1"/>
                </a:solidFill>
              </a:rPr>
              <a:t>Slide</a:t>
            </a:r>
            <a:r>
              <a:rPr lang="en-US" baseline="0">
                <a:solidFill>
                  <a:schemeClr val="bg1"/>
                </a:solidFill>
              </a:rPr>
              <a:t> Intentionally Left Blank</a:t>
            </a:r>
            <a:endParaRPr lang="en-US">
              <a:solidFill>
                <a:schemeClr val="bg1"/>
              </a:solidFill>
            </a:endParaRPr>
          </a:p>
        </p:txBody>
      </p:sp>
      <p:sp>
        <p:nvSpPr>
          <p:cNvPr id="4" name="Rectangle 3" descr="This slide left intentionally blank.">
            <a:extLst>
              <a:ext uri="{FF2B5EF4-FFF2-40B4-BE49-F238E27FC236}">
                <a16:creationId xmlns:a16="http://schemas.microsoft.com/office/drawing/2014/main" id="{4A9482E4-479A-4921-ACBA-E93E91313112}"/>
              </a:ext>
            </a:extLst>
          </p:cNvPr>
          <p:cNvSpPr/>
          <p:nvPr/>
        </p:nvSpPr>
        <p:spPr>
          <a:xfrm>
            <a:off x="3657600" y="3086100"/>
            <a:ext cx="4876800" cy="685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SLIDE INTENTIONALLY LEFT BLANK</a:t>
            </a:r>
          </a:p>
        </p:txBody>
      </p:sp>
      <p:sp>
        <p:nvSpPr>
          <p:cNvPr id="10" name="Slide Number Placeholder 2">
            <a:extLst>
              <a:ext uri="{FF2B5EF4-FFF2-40B4-BE49-F238E27FC236}">
                <a16:creationId xmlns:a16="http://schemas.microsoft.com/office/drawing/2014/main" id="{497FF7F6-5C8A-49F9-B246-47C350E3C5C7}"/>
              </a:ext>
            </a:extLst>
          </p:cNvPr>
          <p:cNvSpPr txBox="1">
            <a:spLocks/>
          </p:cNvSpPr>
          <p:nvPr/>
        </p:nvSpPr>
        <p:spPr>
          <a:xfrm>
            <a:off x="11811000" y="-17647"/>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8CFB9A-E319-42E7-B806-A19BF89F397C}"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2354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2173AFED-72C1-4F88-B18E-33D6DA44F8A1}"/>
              </a:ext>
            </a:extLst>
          </p:cNvPr>
          <p:cNvSpPr>
            <a:spLocks noGrp="1"/>
          </p:cNvSpPr>
          <p:nvPr>
            <p:ph type="title"/>
          </p:nvPr>
        </p:nvSpPr>
        <p:spPr>
          <a:xfrm>
            <a:off x="609600" y="76200"/>
            <a:ext cx="10972800" cy="656698"/>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Arial" pitchFamily="34" charset="0"/>
                <a:ea typeface="+mn-ea"/>
                <a:cs typeface="Arial" pitchFamily="34" charset="0"/>
              </a:rPr>
              <a:t>The Pollution Prevention Program will identify hazardous </a:t>
            </a:r>
            <a:r>
              <a:rPr lang="en-US" sz="1800">
                <a:latin typeface="Arial" pitchFamily="34" charset="0"/>
                <a:cs typeface="Arial" pitchFamily="34" charset="0"/>
              </a:rPr>
              <a:t>waste</a:t>
            </a:r>
            <a:r>
              <a:rPr kumimoji="0" lang="en-US" sz="1800" b="0" i="0" u="none" strike="noStrike" kern="1200" cap="none" spc="0" normalizeH="0" baseline="0" noProof="0">
                <a:ln>
                  <a:noFill/>
                </a:ln>
                <a:effectLst/>
                <a:uLnTx/>
                <a:uFillTx/>
                <a:latin typeface="Arial" pitchFamily="34" charset="0"/>
                <a:ea typeface="+mn-ea"/>
                <a:cs typeface="Arial" pitchFamily="34" charset="0"/>
              </a:rPr>
              <a:t> </a:t>
            </a:r>
            <a:r>
              <a:rPr lang="en-US" sz="1800">
                <a:latin typeface="Arial" pitchFamily="34" charset="0"/>
                <a:cs typeface="Arial" pitchFamily="34" charset="0"/>
              </a:rPr>
              <a:t>management</a:t>
            </a:r>
            <a:r>
              <a:rPr kumimoji="0" lang="en-US" sz="1800" b="0" i="0" u="none" strike="noStrike" kern="1200" cap="none" spc="0" normalizeH="0" baseline="0" noProof="0">
                <a:ln>
                  <a:noFill/>
                </a:ln>
                <a:effectLst/>
                <a:uLnTx/>
                <a:uFillTx/>
                <a:latin typeface="Arial" pitchFamily="34" charset="0"/>
                <a:ea typeface="+mn-ea"/>
                <a:cs typeface="Arial" pitchFamily="34" charset="0"/>
              </a:rPr>
              <a:t> </a:t>
            </a:r>
            <a:r>
              <a:rPr lang="en-US" sz="1800">
                <a:latin typeface="Arial" pitchFamily="34" charset="0"/>
                <a:cs typeface="Arial" pitchFamily="34" charset="0"/>
              </a:rPr>
              <a:t>alternatives</a:t>
            </a:r>
            <a:r>
              <a:rPr kumimoji="0" lang="en-US" sz="1800" b="0" i="0" u="none" strike="noStrike" kern="1200" cap="none" spc="0" normalizeH="0" baseline="0" noProof="0">
                <a:ln>
                  <a:noFill/>
                </a:ln>
                <a:effectLst/>
                <a:uLnTx/>
                <a:uFillTx/>
                <a:latin typeface="Arial" pitchFamily="34" charset="0"/>
                <a:ea typeface="+mn-ea"/>
                <a:cs typeface="Arial" pitchFamily="34" charset="0"/>
              </a:rPr>
              <a:t> to reduce </a:t>
            </a:r>
            <a:r>
              <a:rPr lang="en-US" sz="1800">
                <a:latin typeface="Arial" pitchFamily="34" charset="0"/>
                <a:cs typeface="Arial" pitchFamily="34" charset="0"/>
              </a:rPr>
              <a:t>hazardous</a:t>
            </a:r>
            <a:r>
              <a:rPr kumimoji="0" lang="en-US" sz="1800" b="0" i="0" u="none" strike="noStrike" kern="1200" cap="none" spc="0" normalizeH="0" baseline="0" noProof="0">
                <a:ln>
                  <a:noFill/>
                </a:ln>
                <a:effectLst/>
                <a:uLnTx/>
                <a:uFillTx/>
                <a:latin typeface="Arial" pitchFamily="34" charset="0"/>
                <a:ea typeface="+mn-ea"/>
                <a:cs typeface="Arial" pitchFamily="34" charset="0"/>
              </a:rPr>
              <a:t> </a:t>
            </a:r>
            <a:r>
              <a:rPr lang="en-US" sz="1800">
                <a:latin typeface="Arial" pitchFamily="34" charset="0"/>
                <a:cs typeface="Arial" pitchFamily="34" charset="0"/>
              </a:rPr>
              <a:t>waste</a:t>
            </a:r>
            <a:r>
              <a:rPr kumimoji="0" lang="en-US" sz="1800" b="0" i="0" u="none" strike="noStrike" kern="1200" cap="none" spc="0" normalizeH="0" baseline="0" noProof="0">
                <a:ln>
                  <a:noFill/>
                </a:ln>
                <a:effectLst/>
                <a:uLnTx/>
                <a:uFillTx/>
                <a:latin typeface="Arial" pitchFamily="34" charset="0"/>
                <a:ea typeface="+mn-ea"/>
                <a:cs typeface="Arial" pitchFamily="34" charset="0"/>
              </a:rPr>
              <a:t> destined for disposal </a:t>
            </a:r>
          </a:p>
        </p:txBody>
      </p:sp>
      <p:cxnSp>
        <p:nvCxnSpPr>
          <p:cNvPr id="9" name="Straight Connector 8">
            <a:extLst>
              <a:ext uri="{FF2B5EF4-FFF2-40B4-BE49-F238E27FC236}">
                <a16:creationId xmlns:a16="http://schemas.microsoft.com/office/drawing/2014/main" id="{921F98B9-DEB8-48D7-B459-1F295640C1DE}"/>
              </a:ext>
              <a:ext uri="{C183D7F6-B498-43B3-948B-1728B52AA6E4}">
                <adec:decorative xmlns:adec="http://schemas.microsoft.com/office/drawing/2017/decorative" val="1"/>
              </a:ext>
            </a:extLst>
          </p:cNvPr>
          <p:cNvCxnSpPr>
            <a:cxnSpLocks/>
          </p:cNvCxnSpPr>
          <p:nvPr/>
        </p:nvCxnSpPr>
        <p:spPr>
          <a:xfrm>
            <a:off x="472017" y="7196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78F06DD-568A-4B00-82AA-10A1EDB67ECF}"/>
              </a:ext>
            </a:extLst>
          </p:cNvPr>
          <p:cNvSpPr>
            <a:spLocks noGrp="1"/>
          </p:cNvSpPr>
          <p:nvPr>
            <p:ph type="body" sz="quarter" idx="13"/>
          </p:nvPr>
        </p:nvSpPr>
        <p:spPr>
          <a:xfrm>
            <a:off x="9347200" y="761296"/>
            <a:ext cx="2161412" cy="294511"/>
          </a:xfrm>
          <a:ln>
            <a:solidFill>
              <a:schemeClr val="tx1"/>
            </a:solidFill>
          </a:ln>
        </p:spPr>
        <p:txBody>
          <a:bodyPr>
            <a:noAutofit/>
          </a:bodyPr>
          <a:lstStyle/>
          <a:p>
            <a:pPr marL="0" indent="0">
              <a:buNone/>
            </a:pPr>
            <a:r>
              <a:rPr lang="en-US" sz="1800"/>
              <a:t>RISK REDUCTION</a:t>
            </a:r>
          </a:p>
        </p:txBody>
      </p:sp>
      <p:sp>
        <p:nvSpPr>
          <p:cNvPr id="3" name="Text Placeholder 2">
            <a:extLst>
              <a:ext uri="{FF2B5EF4-FFF2-40B4-BE49-F238E27FC236}">
                <a16:creationId xmlns:a16="http://schemas.microsoft.com/office/drawing/2014/main" id="{58A741B3-79EF-4888-8C47-950E92630FE0}"/>
              </a:ext>
            </a:extLst>
          </p:cNvPr>
          <p:cNvSpPr>
            <a:spLocks noGrp="1"/>
          </p:cNvSpPr>
          <p:nvPr>
            <p:ph type="body" idx="1"/>
          </p:nvPr>
        </p:nvSpPr>
        <p:spPr>
          <a:xfrm>
            <a:off x="609600" y="1143000"/>
            <a:ext cx="5257800" cy="328182"/>
          </a:xfrm>
          <a:solidFill>
            <a:schemeClr val="tx2"/>
          </a:solidFill>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Pollution Prevention Resource Needs</a:t>
            </a:r>
            <a:r>
              <a:rPr kumimoji="0" lang="en-US" sz="1400" b="0" i="0" u="none" strike="noStrike" kern="120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descr="Diagram showing the proposed organizational structure of the new Pollution Prevention Program housing 23 positions. The program would have two groups:  Emerging Chemicals and Technology  and  Waste Classification and Hazardous Waste Tiered Analysis">
            <a:extLst>
              <a:ext uri="{FF2B5EF4-FFF2-40B4-BE49-F238E27FC236}">
                <a16:creationId xmlns:a16="http://schemas.microsoft.com/office/drawing/2014/main" id="{5D84C5C9-3247-44F8-8CDD-CCD6ADCF5D2A}"/>
              </a:ext>
            </a:extLst>
          </p:cNvPr>
          <p:cNvPicPr>
            <a:picLocks noChangeAspect="1"/>
          </p:cNvPicPr>
          <p:nvPr/>
        </p:nvPicPr>
        <p:blipFill>
          <a:blip r:embed="rId2"/>
          <a:stretch>
            <a:fillRect/>
          </a:stretch>
        </p:blipFill>
        <p:spPr>
          <a:xfrm>
            <a:off x="279214" y="1600042"/>
            <a:ext cx="5042774" cy="1576754"/>
          </a:xfrm>
          <a:prstGeom prst="rect">
            <a:avLst/>
          </a:prstGeom>
        </p:spPr>
      </p:pic>
      <p:cxnSp>
        <p:nvCxnSpPr>
          <p:cNvPr id="13" name="Straight Connector 12">
            <a:extLst>
              <a:ext uri="{FF2B5EF4-FFF2-40B4-BE49-F238E27FC236}">
                <a16:creationId xmlns:a16="http://schemas.microsoft.com/office/drawing/2014/main" id="{3E78F566-22C5-4A8B-9F12-07B97266F216}"/>
              </a:ext>
              <a:ext uri="{C183D7F6-B498-43B3-948B-1728B52AA6E4}">
                <adec:decorative xmlns:adec="http://schemas.microsoft.com/office/drawing/2017/decorative" val="1"/>
              </a:ext>
            </a:extLst>
          </p:cNvPr>
          <p:cNvCxnSpPr>
            <a:cxnSpLocks/>
          </p:cNvCxnSpPr>
          <p:nvPr/>
        </p:nvCxnSpPr>
        <p:spPr>
          <a:xfrm>
            <a:off x="876542" y="3176796"/>
            <a:ext cx="4833548" cy="23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09FBE0F-3156-4E1C-B316-2FC83C067503}"/>
              </a:ext>
            </a:extLst>
          </p:cNvPr>
          <p:cNvSpPr>
            <a:spLocks noGrp="1"/>
          </p:cNvSpPr>
          <p:nvPr>
            <p:ph sz="half" idx="2"/>
          </p:nvPr>
        </p:nvSpPr>
        <p:spPr>
          <a:xfrm>
            <a:off x="609600" y="1471182"/>
            <a:ext cx="5257800" cy="5021984"/>
          </a:xfrm>
          <a:ln>
            <a:solidFill>
              <a:schemeClr val="tx1"/>
            </a:solidFill>
          </a:ln>
        </p:spPr>
        <p:txBody>
          <a:bodyPr>
            <a:noAutofit/>
          </a:bodyPr>
          <a:lstStyle/>
          <a:p>
            <a:endParaRPr lang="en-US"/>
          </a:p>
          <a:p>
            <a:pPr>
              <a:spcBef>
                <a:spcPts val="0"/>
              </a:spcBef>
              <a:spcAft>
                <a:spcPts val="600"/>
              </a:spcAft>
            </a:pPr>
            <a:endParaRPr lang="en-US"/>
          </a:p>
          <a:p>
            <a:pPr>
              <a:spcBef>
                <a:spcPts val="0"/>
              </a:spcBef>
              <a:spcAft>
                <a:spcPts val="600"/>
              </a:spcAft>
            </a:pPr>
            <a:endParaRPr lang="en-US"/>
          </a:p>
          <a:p>
            <a:pPr marL="0" marR="0" lvl="0" indent="0" algn="l" defTabSz="914400" rtl="0" eaLnBrk="1" fontAlgn="auto" latinLnBrk="0" hangingPunct="1">
              <a:spcBef>
                <a:spcPts val="0"/>
              </a:spcBef>
              <a:spcAft>
                <a:spcPts val="600"/>
              </a:spcAft>
              <a:buClrTx/>
              <a:buSz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600"/>
              </a:spcAft>
              <a:buClrTx/>
              <a:buSz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indent="-171450" eaLnBrk="0" fontAlgn="base" hangingPunct="0">
              <a:spcAft>
                <a:spcPts val="3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In late 2019, CalEPA conducted public workshops to obtain feedback about DTSC’s structural reforms. Stakeholders consistently referenced their desire that the P2 program be resourced so that the work of identifying alternatives and best management practices to reduce hazardous waste pollution could resume. This work, if resourced, would fund activities that address emerging chemicals and technology, and waste classification and hazardous waste trend analysis. Based on DTSC’s experience with delivering an effective P2 program</a:t>
            </a:r>
            <a:r>
              <a:rPr lang="en-US" sz="1000" baseline="30000">
                <a:solidFill>
                  <a:prstClr val="black"/>
                </a:solidFill>
                <a:latin typeface="Arial" panose="020B0604020202020204" pitchFamily="34" charset="0"/>
                <a:cs typeface="Arial" panose="020B0604020202020204" pitchFamily="34" charset="0"/>
              </a:rPr>
              <a:t>2</a:t>
            </a:r>
            <a:r>
              <a:rPr lang="en-US" sz="1000">
                <a:solidFill>
                  <a:prstClr val="black"/>
                </a:solidFill>
                <a:latin typeface="Arial" panose="020B0604020202020204" pitchFamily="34" charset="0"/>
                <a:cs typeface="Arial" panose="020B0604020202020204" pitchFamily="34" charset="0"/>
              </a:rPr>
              <a:t>, a minimum of 23 positions would be required to deliver the following activities:</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Researching wastes containing chemicals of emerging concern.</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Evaluating treatment technologies.</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Developing protocols and criteria for hazardous waste data trend analyses on wastes generated in California.</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Identifying approaches to reduce targeted waste streams.</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Analyzing and interpreting hazardous waste data collected from technical research and report findings to the public and scientific community.</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Developing policies, statutory and/or regulatory changes, to protect public health and the environment.</a:t>
            </a:r>
          </a:p>
          <a:p>
            <a:pPr marL="342900" indent="-171450">
              <a:buSzPct val="60000"/>
              <a:buFont typeface="Wingdings 3" panose="05040102010807070707" pitchFamily="18" charset="2"/>
              <a:buChar char="w"/>
              <a:defRPr/>
            </a:pPr>
            <a:r>
              <a:rPr lang="en-US" sz="1000">
                <a:solidFill>
                  <a:prstClr val="black"/>
                </a:solidFill>
                <a:latin typeface="Arial" panose="020B0604020202020204" pitchFamily="34" charset="0"/>
                <a:cs typeface="Arial" panose="020B0604020202020204" pitchFamily="34" charset="0"/>
              </a:rPr>
              <a:t>Determining the applicability of federal and state statutory and regulatory exemptions and exclusions to case-specific hazardous waste applications.</a:t>
            </a:r>
          </a:p>
        </p:txBody>
      </p:sp>
      <p:sp>
        <p:nvSpPr>
          <p:cNvPr id="11" name="Isosceles Triangle 10">
            <a:extLst>
              <a:ext uri="{FF2B5EF4-FFF2-40B4-BE49-F238E27FC236}">
                <a16:creationId xmlns:a16="http://schemas.microsoft.com/office/drawing/2014/main" id="{3304F52F-7ADE-45C0-9A23-8F4861EF2963}"/>
              </a:ext>
              <a:ext uri="{C183D7F6-B498-43B3-948B-1728B52AA6E4}">
                <adec:decorative xmlns:adec="http://schemas.microsoft.com/office/drawing/2017/decorative" val="1"/>
              </a:ext>
            </a:extLst>
          </p:cNvPr>
          <p:cNvSpPr/>
          <p:nvPr/>
        </p:nvSpPr>
        <p:spPr>
          <a:xfrm rot="5400000">
            <a:off x="3506308" y="3677796"/>
            <a:ext cx="5350168" cy="280576"/>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7DB34C1C-8BDA-4284-9250-475302260896}"/>
              </a:ext>
            </a:extLst>
          </p:cNvPr>
          <p:cNvSpPr>
            <a:spLocks noGrp="1"/>
          </p:cNvSpPr>
          <p:nvPr>
            <p:ph type="body" sz="quarter" idx="3"/>
          </p:nvPr>
        </p:nvSpPr>
        <p:spPr>
          <a:xfrm>
            <a:off x="6471816" y="1143001"/>
            <a:ext cx="5110585" cy="328181"/>
          </a:xfrm>
          <a:solidFill>
            <a:schemeClr val="tx2"/>
          </a:solidFill>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Pollution Prevention Program Outcomes</a:t>
            </a:r>
          </a:p>
        </p:txBody>
      </p:sp>
      <p:pic>
        <p:nvPicPr>
          <p:cNvPr id="12" name="Picture 11">
            <a:extLst>
              <a:ext uri="{FF2B5EF4-FFF2-40B4-BE49-F238E27FC236}">
                <a16:creationId xmlns:a16="http://schemas.microsoft.com/office/drawing/2014/main" id="{5F3CB757-09B0-4227-93BF-108F8438D7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98658" y="1558376"/>
            <a:ext cx="2956816" cy="1536325"/>
          </a:xfrm>
          <a:prstGeom prst="rect">
            <a:avLst/>
          </a:prstGeom>
        </p:spPr>
      </p:pic>
      <p:cxnSp>
        <p:nvCxnSpPr>
          <p:cNvPr id="15" name="Straight Connector 14">
            <a:extLst>
              <a:ext uri="{FF2B5EF4-FFF2-40B4-BE49-F238E27FC236}">
                <a16:creationId xmlns:a16="http://schemas.microsoft.com/office/drawing/2014/main" id="{D4323FC9-72AD-4D7D-A2DB-991664FF85E9}"/>
              </a:ext>
              <a:ext uri="{C183D7F6-B498-43B3-948B-1728B52AA6E4}">
                <adec:decorative xmlns:adec="http://schemas.microsoft.com/office/drawing/2017/decorative" val="1"/>
              </a:ext>
            </a:extLst>
          </p:cNvPr>
          <p:cNvCxnSpPr>
            <a:cxnSpLocks/>
          </p:cNvCxnSpPr>
          <p:nvPr/>
        </p:nvCxnSpPr>
        <p:spPr>
          <a:xfrm>
            <a:off x="6645520" y="3155531"/>
            <a:ext cx="4863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28CCD5D-D68E-46A7-BFEF-186DCD74E748}"/>
              </a:ext>
            </a:extLst>
          </p:cNvPr>
          <p:cNvSpPr>
            <a:spLocks noGrp="1"/>
          </p:cNvSpPr>
          <p:nvPr>
            <p:ph sz="quarter" idx="4"/>
          </p:nvPr>
        </p:nvSpPr>
        <p:spPr>
          <a:xfrm>
            <a:off x="6471816" y="1471182"/>
            <a:ext cx="5110585" cy="5021984"/>
          </a:xfrm>
          <a:ln>
            <a:solidFill>
              <a:schemeClr val="tx1"/>
            </a:solidFill>
          </a:ln>
        </p:spPr>
        <p:txBody>
          <a:bodyPr>
            <a:noAutofit/>
          </a:bodyPr>
          <a:lstStyle/>
          <a:p>
            <a:endParaRPr lang="en-US" sz="400"/>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600"/>
              </a:spcAft>
              <a:buClrTx/>
              <a:buSzTx/>
              <a:buFont typeface="Wingdings" panose="05000000000000000000" pitchFamily="2" charset="2"/>
              <a:buChar char="§"/>
              <a:tabLst/>
              <a:defRPr/>
            </a:pPr>
            <a:endParaRPr lang="en-US" sz="400">
              <a:solidFill>
                <a:prstClr val="black"/>
              </a:solidFill>
              <a:latin typeface="Arial" panose="020B0604020202020204" pitchFamily="34" charset="0"/>
              <a:cs typeface="Arial" panose="020B0604020202020204" pitchFamily="34" charset="0"/>
            </a:endParaRPr>
          </a:p>
          <a:p>
            <a:pPr marL="171450" marR="0" lvl="0" indent="-171450" eaLnBrk="0" fontAlgn="base" hangingPunct="0">
              <a:spcBef>
                <a:spcPts val="0"/>
              </a:spcBef>
              <a:spcAft>
                <a:spcPts val="300"/>
              </a:spcAft>
              <a:buClrTx/>
              <a:buSzTx/>
              <a:buFont typeface="Wingdings" panose="05000000000000000000" pitchFamily="2" charset="2"/>
              <a:buChar char="§"/>
              <a:tabLst/>
              <a:defRPr/>
            </a:pPr>
            <a:r>
              <a:rPr lang="en-US" sz="1000">
                <a:solidFill>
                  <a:prstClr val="black"/>
                </a:solidFill>
                <a:latin typeface="Arial" panose="020B0604020202020204" pitchFamily="34" charset="0"/>
                <a:cs typeface="Arial" panose="020B0604020202020204" pitchFamily="34" charset="0"/>
              </a:rPr>
              <a:t>Potential outcomes of the proposed P2 program include:</a:t>
            </a:r>
          </a:p>
          <a:p>
            <a:pPr marL="342900" marR="0" lvl="0" indent="-171450" fontAlgn="auto">
              <a:spcBef>
                <a:spcPts val="0"/>
              </a:spcBef>
              <a:spcAft>
                <a:spcPts val="300"/>
              </a:spcAft>
              <a:buClrTx/>
              <a:buSzPct val="60000"/>
              <a:buFont typeface="Wingdings 3" panose="05040102010807070707" pitchFamily="18" charset="2"/>
              <a:buChar char="w"/>
              <a:tabLst/>
              <a:defRPr/>
            </a:pPr>
            <a:r>
              <a:rPr lang="en-US" sz="1000">
                <a:solidFill>
                  <a:prstClr val="black"/>
                </a:solidFill>
                <a:latin typeface="Arial" panose="020B0604020202020204" pitchFamily="34" charset="0"/>
                <a:cs typeface="Arial" panose="020B0604020202020204" pitchFamily="34" charset="0"/>
              </a:rPr>
              <a:t>Development of industry-specific, field tested pollution prevention practices.</a:t>
            </a:r>
          </a:p>
          <a:p>
            <a:pPr marL="342900" marR="0" lvl="0" indent="-171450" fontAlgn="auto">
              <a:spcBef>
                <a:spcPts val="0"/>
              </a:spcBef>
              <a:spcAft>
                <a:spcPts val="300"/>
              </a:spcAft>
              <a:buClrTx/>
              <a:buSzPct val="60000"/>
              <a:buFont typeface="Wingdings 3" panose="05040102010807070707" pitchFamily="18" charset="2"/>
              <a:buChar char="w"/>
              <a:tabLst/>
              <a:defRPr/>
            </a:pPr>
            <a:r>
              <a:rPr lang="en-US" sz="1000">
                <a:solidFill>
                  <a:prstClr val="black"/>
                </a:solidFill>
                <a:latin typeface="Arial" panose="020B0604020202020204" pitchFamily="34" charset="0"/>
                <a:cs typeface="Arial" panose="020B0604020202020204" pitchFamily="34" charset="0"/>
              </a:rPr>
              <a:t>Dissemination of industry-specific information to local government inspectors, pollution prevention staff, and businesses via training, workshops, and seminars.</a:t>
            </a:r>
          </a:p>
          <a:p>
            <a:pPr marL="342900" marR="0" lvl="0" indent="-171450" fontAlgn="auto">
              <a:spcBef>
                <a:spcPts val="0"/>
              </a:spcBef>
              <a:spcAft>
                <a:spcPts val="300"/>
              </a:spcAft>
              <a:buClrTx/>
              <a:buSzPct val="60000"/>
              <a:buFont typeface="Wingdings 3" panose="05040102010807070707" pitchFamily="18" charset="2"/>
              <a:buChar char="w"/>
              <a:tabLst/>
              <a:defRPr/>
            </a:pPr>
            <a:r>
              <a:rPr lang="en-US" sz="1000">
                <a:solidFill>
                  <a:prstClr val="black"/>
                </a:solidFill>
                <a:latin typeface="Arial" panose="020B0604020202020204" pitchFamily="34" charset="0"/>
                <a:cs typeface="Arial" panose="020B0604020202020204" pitchFamily="34" charset="0"/>
              </a:rPr>
              <a:t>Implementation of recognition programs for local governments and businesses that promote, assist, and/or adopt cost-effective, environmentally beneficial practices.</a:t>
            </a:r>
          </a:p>
          <a:p>
            <a:pPr marL="342900" marR="0" lvl="0" indent="-171450" fontAlgn="auto">
              <a:spcBef>
                <a:spcPts val="0"/>
              </a:spcBef>
              <a:spcAft>
                <a:spcPts val="300"/>
              </a:spcAft>
              <a:buClrTx/>
              <a:buSzPct val="60000"/>
              <a:buFont typeface="Wingdings 3" panose="05040102010807070707" pitchFamily="18" charset="2"/>
              <a:buChar char="w"/>
              <a:tabLst/>
              <a:defRPr/>
            </a:pPr>
            <a:r>
              <a:rPr lang="en-US" sz="1000">
                <a:solidFill>
                  <a:prstClr val="black"/>
                </a:solidFill>
                <a:latin typeface="Arial" panose="020B0604020202020204" pitchFamily="34" charset="0"/>
                <a:cs typeface="Arial" panose="020B0604020202020204" pitchFamily="34" charset="0"/>
              </a:rPr>
              <a:t>Establishment of pollution prevention partnerships to promote and implement pollution prevention practices.</a:t>
            </a:r>
          </a:p>
          <a:p>
            <a:pPr marL="342900" marR="0" lvl="0" indent="-171450" fontAlgn="auto">
              <a:spcBef>
                <a:spcPts val="0"/>
              </a:spcBef>
              <a:spcAft>
                <a:spcPts val="300"/>
              </a:spcAft>
              <a:buClrTx/>
              <a:buSzPct val="60000"/>
              <a:buFont typeface="Wingdings 3" panose="05040102010807070707" pitchFamily="18" charset="2"/>
              <a:buChar char="w"/>
              <a:tabLst/>
              <a:defRPr/>
            </a:pPr>
            <a:r>
              <a:rPr lang="en-US" sz="1000">
                <a:solidFill>
                  <a:prstClr val="black"/>
                </a:solidFill>
                <a:latin typeface="Arial" panose="020B0604020202020204" pitchFamily="34" charset="0"/>
                <a:cs typeface="Arial" panose="020B0604020202020204" pitchFamily="34" charset="0"/>
              </a:rPr>
              <a:t>Establishment of new partnerships with California businesses to promote and implement pollution prevention practices.</a:t>
            </a:r>
          </a:p>
        </p:txBody>
      </p:sp>
      <p:graphicFrame>
        <p:nvGraphicFramePr>
          <p:cNvPr id="16" name="Table 15">
            <a:extLst>
              <a:ext uri="{FF2B5EF4-FFF2-40B4-BE49-F238E27FC236}">
                <a16:creationId xmlns:a16="http://schemas.microsoft.com/office/drawing/2014/main" id="{EE617A70-CB78-4953-9E0C-257B3C0E3F20}"/>
              </a:ext>
            </a:extLst>
          </p:cNvPr>
          <p:cNvGraphicFramePr>
            <a:graphicFrameLocks noGrp="1"/>
          </p:cNvGraphicFramePr>
          <p:nvPr>
            <p:extLst>
              <p:ext uri="{D42A27DB-BD31-4B8C-83A1-F6EECF244321}">
                <p14:modId xmlns:p14="http://schemas.microsoft.com/office/powerpoint/2010/main" val="2230914459"/>
              </p:ext>
            </p:extLst>
          </p:nvPr>
        </p:nvGraphicFramePr>
        <p:xfrm>
          <a:off x="632637" y="6500883"/>
          <a:ext cx="10842246" cy="243840"/>
        </p:xfrm>
        <a:graphic>
          <a:graphicData uri="http://schemas.openxmlformats.org/drawingml/2006/table">
            <a:tbl>
              <a:tblPr firstRow="1" bandRow="1">
                <a:tableStyleId>{5C22544A-7EE6-4342-B048-85BDC9FD1C3A}</a:tableStyleId>
              </a:tblPr>
              <a:tblGrid>
                <a:gridCol w="656667">
                  <a:extLst>
                    <a:ext uri="{9D8B030D-6E8A-4147-A177-3AD203B41FA5}">
                      <a16:colId xmlns:a16="http://schemas.microsoft.com/office/drawing/2014/main" val="3349024045"/>
                    </a:ext>
                  </a:extLst>
                </a:gridCol>
                <a:gridCol w="10185579">
                  <a:extLst>
                    <a:ext uri="{9D8B030D-6E8A-4147-A177-3AD203B41FA5}">
                      <a16:colId xmlns:a16="http://schemas.microsoft.com/office/drawing/2014/main" val="1956438989"/>
                    </a:ext>
                  </a:extLst>
                </a:gridCol>
              </a:tblGrid>
              <a:tr h="184514">
                <a:tc>
                  <a:txBody>
                    <a:bodyPr/>
                    <a:lstStyle/>
                    <a:p>
                      <a:r>
                        <a:rPr lang="en-US" sz="1000" b="0" dirty="0">
                          <a:solidFill>
                            <a:schemeClr val="tx1"/>
                          </a:solidFill>
                          <a:latin typeface="Arial" panose="020B0604020202020204" pitchFamily="34" charset="0"/>
                          <a:cs typeface="Arial" panose="020B0604020202020204" pitchFamily="34" charset="0"/>
                        </a:rPr>
                        <a:t>NOTES: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lvl="0" indent="-119063" algn="l" defTabSz="914400" rtl="0" eaLnBrk="1" fontAlgn="auto" latinLnBrk="0" hangingPunct="1">
                        <a:lnSpc>
                          <a:spcPct val="100000"/>
                        </a:lnSpc>
                        <a:spcBef>
                          <a:spcPts val="0"/>
                        </a:spcBef>
                        <a:spcAft>
                          <a:spcPts val="0"/>
                        </a:spcAft>
                        <a:buClrTx/>
                        <a:buSzTx/>
                        <a:buFontTx/>
                        <a:buAutoNum type="arabicParenBoth"/>
                        <a:tabLst/>
                        <a:defRPr/>
                      </a:pPr>
                      <a:r>
                        <a:rPr lang="en-US" sz="1000" b="0" dirty="0">
                          <a:solidFill>
                            <a:schemeClr val="tx1"/>
                          </a:solidFill>
                          <a:latin typeface="Arial" panose="020B0604020202020204" pitchFamily="34" charset="0"/>
                          <a:cs typeface="Arial" panose="020B0604020202020204" pitchFamily="34" charset="0"/>
                        </a:rPr>
                        <a:t>This figure only depicts PPSB’s Pollution Prevention resource needs. Resources will be needed in other DTSC programs to support these activities.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425410"/>
                  </a:ext>
                </a:extLst>
              </a:tr>
            </a:tbl>
          </a:graphicData>
        </a:graphic>
      </p:graphicFrame>
      <p:sp>
        <p:nvSpPr>
          <p:cNvPr id="7" name="Slide Number Placeholder 20">
            <a:extLst>
              <a:ext uri="{FF2B5EF4-FFF2-40B4-BE49-F238E27FC236}">
                <a16:creationId xmlns:a16="http://schemas.microsoft.com/office/drawing/2014/main" id="{CDE0CC5E-A742-4EA5-814B-B5EDCB8D9ED3}"/>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419751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4802F516-5AC0-42B3-A12D-7CAFE785A968}"/>
              </a:ext>
            </a:extLst>
          </p:cNvPr>
          <p:cNvSpPr>
            <a:spLocks noGrp="1"/>
          </p:cNvSpPr>
          <p:nvPr>
            <p:ph type="title"/>
          </p:nvPr>
        </p:nvSpPr>
        <p:spPr>
          <a:xfrm>
            <a:off x="580833" y="0"/>
            <a:ext cx="10972800" cy="1143000"/>
          </a:xfrm>
        </p:spPr>
        <p:txBody>
          <a:bodyPr>
            <a:normAutofit/>
          </a:bodyPr>
          <a:lstStyle/>
          <a:p>
            <a:pPr algn="l"/>
            <a:r>
              <a:rPr lang="en-US" sz="2000">
                <a:latin typeface="Arial" panose="020B0604020202020204" pitchFamily="34" charset="0"/>
                <a:cs typeface="Arial" panose="020B0604020202020204" pitchFamily="34" charset="0"/>
              </a:rPr>
              <a:t>Conclusion</a:t>
            </a:r>
          </a:p>
        </p:txBody>
      </p:sp>
      <p:cxnSp>
        <p:nvCxnSpPr>
          <p:cNvPr id="7" name="Straight Connector 6">
            <a:extLst>
              <a:ext uri="{FF2B5EF4-FFF2-40B4-BE49-F238E27FC236}">
                <a16:creationId xmlns:a16="http://schemas.microsoft.com/office/drawing/2014/main" id="{262CAFA6-24A4-488A-AFD5-5A18303B72FE}"/>
              </a:ext>
              <a:ext uri="{C183D7F6-B498-43B3-948B-1728B52AA6E4}">
                <adec:decorative xmlns:adec="http://schemas.microsoft.com/office/drawing/2017/decorative" val="1"/>
              </a:ext>
            </a:extLst>
          </p:cNvPr>
          <p:cNvCxnSpPr>
            <a:cxnSpLocks/>
          </p:cNvCxnSpPr>
          <p:nvPr/>
        </p:nvCxnSpPr>
        <p:spPr>
          <a:xfrm>
            <a:off x="638367" y="1066800"/>
            <a:ext cx="107957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45020F5-6B7B-44CB-BDE1-5C445B4E5CE3}"/>
              </a:ext>
            </a:extLst>
          </p:cNvPr>
          <p:cNvSpPr>
            <a:spLocks noGrp="1"/>
          </p:cNvSpPr>
          <p:nvPr>
            <p:ph idx="1"/>
          </p:nvPr>
        </p:nvSpPr>
        <p:spPr>
          <a:xfrm>
            <a:off x="594749" y="1219200"/>
            <a:ext cx="10839414" cy="5108574"/>
          </a:xfrm>
        </p:spPr>
        <p:txBody>
          <a:bodyPr>
            <a:noAutofit/>
          </a:bodyPr>
          <a:lstStyle/>
          <a:p>
            <a:pPr marL="171450" indent="-171450">
              <a:spcAft>
                <a:spcPts val="600"/>
              </a:spcAft>
              <a:buFont typeface="Wingdings" panose="05000000000000000000" pitchFamily="2" charset="2"/>
              <a:buChar char="§"/>
              <a:tabLst>
                <a:tab pos="457200" algn="l"/>
              </a:tabLst>
            </a:pPr>
            <a:r>
              <a:rPr lang="en-US" sz="1200" dirty="0">
                <a:solidFill>
                  <a:srgbClr val="000000"/>
                </a:solidFill>
                <a:latin typeface="Arial" panose="020B0604020202020204" pitchFamily="34" charset="0"/>
                <a:cs typeface="Arial" panose="020B0604020202020204" pitchFamily="34" charset="0"/>
              </a:rPr>
              <a:t>PPSB is charged with developing and interpreting hazardous waste management statutes and regulations. This work provides the regulatory and policy foundation to ensure hazardous wastes are managed legally and safely in California. The PPSB also coordinates with local and federal agencies, the regulated community, and other interested stakeholders on site-specific application of applicable hazardous waste management requirements. </a:t>
            </a:r>
          </a:p>
          <a:p>
            <a:pPr marL="171450" indent="-171450">
              <a:spcAft>
                <a:spcPts val="600"/>
              </a:spcAft>
              <a:buFont typeface="Wingdings" panose="05000000000000000000" pitchFamily="2" charset="2"/>
              <a:buChar char="§"/>
              <a:tabLst>
                <a:tab pos="457200" algn="l"/>
              </a:tabLst>
            </a:pPr>
            <a:r>
              <a:rPr lang="en-US" sz="1200" dirty="0">
                <a:solidFill>
                  <a:srgbClr val="000000"/>
                </a:solidFill>
                <a:latin typeface="Arial" panose="020B0604020202020204" pitchFamily="34" charset="0"/>
                <a:cs typeface="Arial" panose="020B0604020202020204" pitchFamily="34" charset="0"/>
              </a:rPr>
              <a:t>As part of the branch’s mission to provide regulatory assistance and technical guidance to hazardous waste handlers, PPSB:</a:t>
            </a:r>
          </a:p>
          <a:p>
            <a:pPr marL="350838" marR="0" lvl="1" indent="-171450">
              <a:spcBef>
                <a:spcPts val="0"/>
              </a:spcBef>
              <a:spcAft>
                <a:spcPts val="600"/>
              </a:spcAft>
              <a:buSzPct val="65000"/>
              <a:buFont typeface="Wingdings 3" panose="05040102010807070707" pitchFamily="18" charset="2"/>
              <a:buChar char="w"/>
              <a:tabLst>
                <a:tab pos="914400" algn="l"/>
              </a:tabLst>
              <a:defRPr/>
            </a:pPr>
            <a:r>
              <a:rPr lang="en-US" sz="1200" dirty="0">
                <a:solidFill>
                  <a:prstClr val="black"/>
                </a:solidFill>
                <a:latin typeface="Arial" panose="020B0604020202020204" pitchFamily="34" charset="0"/>
                <a:cs typeface="Arial" panose="020B0604020202020204" pitchFamily="34" charset="0"/>
              </a:rPr>
              <a:t>Researches options to regulating end-of-life solar panels under hazardous waste management laws. This innovative technical research led the way to a less burdensome regulatory requirements while maintaining protection for people and the environment. </a:t>
            </a:r>
          </a:p>
          <a:p>
            <a:pPr marL="350838" marR="0" lvl="1" indent="-171450">
              <a:spcBef>
                <a:spcPts val="0"/>
              </a:spcBef>
              <a:spcAft>
                <a:spcPts val="600"/>
              </a:spcAft>
              <a:buSzPct val="65000"/>
              <a:buFont typeface="Wingdings 3" panose="05040102010807070707" pitchFamily="18" charset="2"/>
              <a:buChar char="w"/>
              <a:tabLst>
                <a:tab pos="914400" algn="l"/>
              </a:tabLst>
              <a:defRPr/>
            </a:pPr>
            <a:r>
              <a:rPr lang="en-US" sz="1200" dirty="0">
                <a:solidFill>
                  <a:prstClr val="black"/>
                </a:solidFill>
                <a:latin typeface="Arial" panose="020B0604020202020204" pitchFamily="34" charset="0"/>
                <a:cs typeface="Arial" panose="020B0604020202020204" pitchFamily="34" charset="0"/>
              </a:rPr>
              <a:t>Responds to more than 6,000 regulatory questions annually from hazardous waste generators, handlers, inspectors, industry environmental managers, government regulators, and the public. The questions ask for interpretive guidance on the applicability of federal and state hazardous waste management laws and regulations for site-specific scenarios related to hazardous waste generator, treatment, and disposal standards.</a:t>
            </a:r>
          </a:p>
          <a:p>
            <a:pPr marL="350838" marR="0" lvl="1" indent="-171450">
              <a:spcBef>
                <a:spcPts val="0"/>
              </a:spcBef>
              <a:spcAft>
                <a:spcPts val="600"/>
              </a:spcAft>
              <a:buSzPct val="65000"/>
              <a:buFont typeface="Wingdings 3" panose="05040102010807070707" pitchFamily="18" charset="2"/>
              <a:buChar char="w"/>
              <a:tabLst>
                <a:tab pos="914400" algn="l"/>
              </a:tabLst>
              <a:defRPr/>
            </a:pPr>
            <a:r>
              <a:rPr lang="en-US" sz="1200" dirty="0">
                <a:solidFill>
                  <a:prstClr val="black"/>
                </a:solidFill>
                <a:latin typeface="Arial" panose="020B0604020202020204" pitchFamily="34" charset="0"/>
                <a:cs typeface="Arial" panose="020B0604020202020204" pitchFamily="34" charset="0"/>
              </a:rPr>
              <a:t>Manages the $10 million per year RCRA grant and workplan for federally funded activities. </a:t>
            </a:r>
          </a:p>
          <a:p>
            <a:pPr marL="169863" lvl="0" indent="-169863">
              <a:spcAft>
                <a:spcPts val="600"/>
              </a:spcAft>
              <a:buFont typeface="Wingdings" panose="05000000000000000000" pitchFamily="2" charset="2"/>
              <a:buChar char="§"/>
              <a:defRPr/>
            </a:pPr>
            <a:r>
              <a:rPr lang="en-US" sz="1200" dirty="0">
                <a:solidFill>
                  <a:srgbClr val="000000"/>
                </a:solidFill>
                <a:latin typeface="Arial" panose="020B0604020202020204" pitchFamily="34" charset="0"/>
                <a:cs typeface="Arial" panose="020B0604020202020204" pitchFamily="34" charset="0"/>
              </a:rPr>
              <a:t>In FY 2018-19, PPSB had 32.5 positions (only 27.5 positions were analyzed, as unfunded positions were not included in the analysis) and operated with a budget of approximately </a:t>
            </a:r>
            <a:r>
              <a:rPr lang="en-US" sz="1200" dirty="0">
                <a:effectLst/>
                <a:latin typeface="Arial" panose="020B0604020202020204" pitchFamily="34" charset="0"/>
                <a:ea typeface="Calibri" panose="020F0502020204030204" pitchFamily="34" charset="0"/>
              </a:rPr>
              <a:t>$5 million</a:t>
            </a:r>
            <a:r>
              <a:rPr lang="en-US" sz="1200" dirty="0">
                <a:solidFill>
                  <a:srgbClr val="000000"/>
                </a:solidFill>
                <a:latin typeface="Arial" panose="020B0604020202020204" pitchFamily="34" charset="0"/>
                <a:cs typeface="Arial" panose="020B0604020202020204" pitchFamily="34" charset="0"/>
              </a:rPr>
              <a:t>. </a:t>
            </a:r>
            <a:r>
              <a:rPr lang="en-US" altLang="en-US" sz="1200"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marL="171450" marR="0" lvl="0" indent="-171450">
              <a:spcBef>
                <a:spcPts val="0"/>
              </a:spcBef>
              <a:spcAft>
                <a:spcPts val="600"/>
              </a:spcAft>
              <a:buFont typeface="Wingdings" panose="05000000000000000000" pitchFamily="2" charset="2"/>
              <a:buChar char="§"/>
              <a:tabLst>
                <a:tab pos="457200" algn="l"/>
              </a:tabLst>
            </a:pPr>
            <a:r>
              <a:rPr lang="en-US" sz="1200" dirty="0">
                <a:solidFill>
                  <a:srgbClr val="000000"/>
                </a:solidFill>
                <a:latin typeface="Arial" panose="020B0604020202020204" pitchFamily="34" charset="0"/>
                <a:cs typeface="Arial" panose="020B0604020202020204" pitchFamily="34" charset="0"/>
              </a:rPr>
              <a:t>PPSB is tasked with managing the RCRA authorization process in California. </a:t>
            </a:r>
            <a:r>
              <a:rPr lang="en-US" sz="1200" dirty="0">
                <a:latin typeface="Arial" panose="020B0604020202020204" pitchFamily="34" charset="0"/>
                <a:ea typeface="Calibri" panose="020F0502020204030204" pitchFamily="34" charset="0"/>
              </a:rPr>
              <a:t>As of February 2020, PPSB is required by legislative mandate to obtain authorization for 37 RCRA rules to maintain California’s authorization to administer RCRA. U.S EPA set a deadline for DTSC to obtain authorization for 10 core RCRA rules by September 2022.</a:t>
            </a:r>
          </a:p>
          <a:p>
            <a:pPr marL="400050" marR="0" lvl="0" indent="-231775">
              <a:spcBef>
                <a:spcPts val="0"/>
              </a:spcBef>
              <a:spcAft>
                <a:spcPts val="600"/>
              </a:spcAft>
              <a:buSzPct val="65000"/>
              <a:buFont typeface="Wingdings 3" panose="05040102010807070707" pitchFamily="18" charset="2"/>
              <a:buChar char="w"/>
              <a:tabLst>
                <a:tab pos="400050" algn="l"/>
                <a:tab pos="457200" algn="l"/>
              </a:tabLst>
            </a:pPr>
            <a:r>
              <a:rPr lang="en-US" sz="1200" dirty="0">
                <a:solidFill>
                  <a:srgbClr val="000000"/>
                </a:solidFill>
                <a:latin typeface="Arial" panose="020B0604020202020204" pitchFamily="34" charset="0"/>
              </a:rPr>
              <a:t>PPSB determined that 11 additional positions are vital to complete the 10 core RCRA authorization packages by September 2022 to avoid serious consequences and potential loss of funding. </a:t>
            </a:r>
            <a:r>
              <a:rPr lang="en-US" sz="1200" dirty="0">
                <a:solidFill>
                  <a:prstClr val="black"/>
                </a:solidFill>
                <a:latin typeface="Arial" panose="020B0604020202020204" pitchFamily="34" charset="0"/>
                <a:cs typeface="Arial" panose="020B0604020202020204" pitchFamily="34" charset="0"/>
              </a:rPr>
              <a:t>  </a:t>
            </a:r>
          </a:p>
          <a:p>
            <a:pPr marL="171450" marR="0" lvl="0" indent="-171450">
              <a:spcBef>
                <a:spcPts val="0"/>
              </a:spcBef>
              <a:spcAft>
                <a:spcPts val="600"/>
              </a:spcAft>
              <a:buFont typeface="Wingdings" panose="05000000000000000000" pitchFamily="2" charset="2"/>
              <a:buChar char="§"/>
              <a:tabLst>
                <a:tab pos="457200" algn="l"/>
              </a:tabLst>
            </a:pPr>
            <a:r>
              <a:rPr lang="en-US" sz="1200" dirty="0">
                <a:solidFill>
                  <a:srgbClr val="000000"/>
                </a:solidFill>
                <a:latin typeface="Arial" panose="020B0604020202020204" pitchFamily="34" charset="0"/>
                <a:cs typeface="Arial" panose="020B0604020202020204" pitchFamily="34" charset="0"/>
              </a:rPr>
              <a:t>PPSB is also tasked with the revitalization of DTSC’s Pollution Prevention (P2) program. </a:t>
            </a:r>
            <a:r>
              <a:rPr lang="en-US" sz="1200" dirty="0">
                <a:solidFill>
                  <a:srgbClr val="000000"/>
                </a:solidFill>
                <a:latin typeface="Arial" panose="020B0604020202020204" pitchFamily="34" charset="0"/>
              </a:rPr>
              <a:t>Based on DTSC’s prior experience with its P2 program, a minimum of 23 positions would be needed to staff the program. </a:t>
            </a:r>
            <a:endParaRPr lang="en-US" sz="1200" dirty="0">
              <a:solidFill>
                <a:prstClr val="black"/>
              </a:solidFill>
              <a:highlight>
                <a:srgbClr val="FFFF00"/>
              </a:highlight>
              <a:latin typeface="Arial" pitchFamily="34" charset="0"/>
              <a:cs typeface="Arial" pitchFamily="34" charset="0"/>
            </a:endParaRPr>
          </a:p>
          <a:p>
            <a:pPr marL="179388" lvl="1" indent="-179388">
              <a:spcAft>
                <a:spcPts val="600"/>
              </a:spcAft>
              <a:buFont typeface="Wingdings" panose="05000000000000000000" pitchFamily="2" charset="2"/>
              <a:buChar char="§"/>
              <a:tabLst>
                <a:tab pos="914400" algn="l"/>
              </a:tabLst>
              <a:defRPr/>
            </a:pPr>
            <a:r>
              <a:rPr lang="en-US" sz="1200" dirty="0">
                <a:latin typeface="Arial" panose="020B0604020202020204" pitchFamily="34" charset="0"/>
                <a:cs typeface="Arial" panose="020B0604020202020204" pitchFamily="34" charset="0"/>
              </a:rPr>
              <a:t>RCRA authorization and renewing the P2 program would require additional resources and do not reflect all resource gaps impacting the essential services of PPSB. </a:t>
            </a:r>
          </a:p>
        </p:txBody>
      </p:sp>
      <p:sp>
        <p:nvSpPr>
          <p:cNvPr id="8" name="Slide Number Placeholder 21">
            <a:extLst>
              <a:ext uri="{FF2B5EF4-FFF2-40B4-BE49-F238E27FC236}">
                <a16:creationId xmlns:a16="http://schemas.microsoft.com/office/drawing/2014/main" id="{9930004E-388C-464D-B346-D620C5BAA585}"/>
              </a:ext>
            </a:extLst>
          </p:cNvPr>
          <p:cNvSpPr txBox="1">
            <a:spLocks/>
          </p:cNvSpPr>
          <p:nvPr/>
        </p:nvSpPr>
        <p:spPr>
          <a:xfrm>
            <a:off x="11800114" y="0"/>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8CFB9A-E319-42E7-B806-A19BF89F397C}"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5822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2">
            <a:extLst>
              <a:ext uri="{FF2B5EF4-FFF2-40B4-BE49-F238E27FC236}">
                <a16:creationId xmlns:a16="http://schemas.microsoft.com/office/drawing/2014/main" id="{4802F516-5AC0-42B3-A12D-7CAFE785A968}"/>
              </a:ext>
            </a:extLst>
          </p:cNvPr>
          <p:cNvSpPr>
            <a:spLocks noGrp="1"/>
          </p:cNvSpPr>
          <p:nvPr>
            <p:ph type="title"/>
          </p:nvPr>
        </p:nvSpPr>
        <p:spPr>
          <a:xfrm>
            <a:off x="609600" y="-44186"/>
            <a:ext cx="10972800" cy="1143000"/>
          </a:xfrm>
        </p:spPr>
        <p:txBody>
          <a:bodyPr>
            <a:normAutofit/>
          </a:bodyPr>
          <a:lstStyle/>
          <a:p>
            <a:pPr algn="l"/>
            <a:r>
              <a:rPr lang="en-US" sz="2000">
                <a:latin typeface="Arial" panose="020B0604020202020204" pitchFamily="34" charset="0"/>
                <a:cs typeface="Arial" panose="020B0604020202020204" pitchFamily="34" charset="0"/>
              </a:rPr>
              <a:t>Contact Information</a:t>
            </a:r>
          </a:p>
        </p:txBody>
      </p:sp>
      <p:cxnSp>
        <p:nvCxnSpPr>
          <p:cNvPr id="7" name="Straight Connector 6">
            <a:extLst>
              <a:ext uri="{FF2B5EF4-FFF2-40B4-BE49-F238E27FC236}">
                <a16:creationId xmlns:a16="http://schemas.microsoft.com/office/drawing/2014/main" id="{262CAFA6-24A4-488A-AFD5-5A18303B72FE}"/>
              </a:ext>
              <a:ext uri="{C183D7F6-B498-43B3-948B-1728B52AA6E4}">
                <adec:decorative xmlns:adec="http://schemas.microsoft.com/office/drawing/2017/decorative" val="1"/>
              </a:ext>
            </a:extLst>
          </p:cNvPr>
          <p:cNvCxnSpPr>
            <a:cxnSpLocks/>
          </p:cNvCxnSpPr>
          <p:nvPr/>
        </p:nvCxnSpPr>
        <p:spPr>
          <a:xfrm>
            <a:off x="685800" y="990600"/>
            <a:ext cx="1089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69BEEF9-22C8-4F17-BA9D-A4B8420692EA}"/>
              </a:ext>
            </a:extLst>
          </p:cNvPr>
          <p:cNvSpPr>
            <a:spLocks noGrp="1"/>
          </p:cNvSpPr>
          <p:nvPr>
            <p:ph sz="half" idx="1"/>
          </p:nvPr>
        </p:nvSpPr>
        <p:spPr>
          <a:xfrm>
            <a:off x="629920" y="2025387"/>
            <a:ext cx="5384800" cy="4525963"/>
          </a:xfrm>
        </p:spPr>
        <p:txBody>
          <a:bodyPr/>
          <a:lstStyle/>
          <a:p>
            <a:pPr marL="0" lvl="0" indent="0" algn="ctr">
              <a:spcBef>
                <a:spcPts val="0"/>
              </a:spcBef>
              <a:buNone/>
            </a:pPr>
            <a:r>
              <a:rPr lang="en-US" sz="1400">
                <a:solidFill>
                  <a:prstClr val="black"/>
                </a:solidFill>
              </a:rPr>
              <a:t>Rizgar Ghazi, P.E.</a:t>
            </a:r>
          </a:p>
          <a:p>
            <a:pPr marL="0" lvl="0" indent="0" algn="ctr">
              <a:spcBef>
                <a:spcPts val="0"/>
              </a:spcBef>
              <a:buNone/>
            </a:pPr>
            <a:r>
              <a:rPr lang="en-US" sz="1400">
                <a:solidFill>
                  <a:prstClr val="black"/>
                </a:solidFill>
              </a:rPr>
              <a:t>Deputy Director</a:t>
            </a:r>
          </a:p>
          <a:p>
            <a:pPr marL="0" lvl="0" indent="0" algn="ctr">
              <a:spcBef>
                <a:spcPts val="0"/>
              </a:spcBef>
              <a:buNone/>
            </a:pPr>
            <a:r>
              <a:rPr lang="en-US" sz="1400">
                <a:solidFill>
                  <a:prstClr val="black"/>
                </a:solidFill>
              </a:rPr>
              <a:t>Hazardous Waste Management Program</a:t>
            </a:r>
          </a:p>
          <a:p>
            <a:pPr marL="0" lvl="0" indent="0" algn="ctr">
              <a:spcBef>
                <a:spcPts val="0"/>
              </a:spcBef>
              <a:buNone/>
            </a:pPr>
            <a:r>
              <a:rPr lang="en-US" sz="1400">
                <a:solidFill>
                  <a:prstClr val="black"/>
                </a:solidFill>
              </a:rPr>
              <a:t>Department of Toxic Substances Control</a:t>
            </a:r>
          </a:p>
          <a:p>
            <a:pPr marL="0" lvl="0" indent="0" algn="ctr">
              <a:spcBef>
                <a:spcPts val="0"/>
              </a:spcBef>
              <a:buNone/>
            </a:pPr>
            <a:r>
              <a:rPr lang="en-US" sz="1400">
                <a:solidFill>
                  <a:prstClr val="black"/>
                </a:solidFill>
              </a:rPr>
              <a:t>1001 I Street</a:t>
            </a:r>
          </a:p>
          <a:p>
            <a:pPr marL="0" lvl="0" indent="0" algn="ctr">
              <a:spcBef>
                <a:spcPts val="0"/>
              </a:spcBef>
              <a:buNone/>
            </a:pPr>
            <a:r>
              <a:rPr lang="en-US" sz="1400">
                <a:solidFill>
                  <a:prstClr val="black"/>
                </a:solidFill>
              </a:rPr>
              <a:t>Sacramento, CA 95814</a:t>
            </a:r>
          </a:p>
          <a:p>
            <a:pPr marL="0" lvl="0" indent="0" algn="ctr">
              <a:spcBef>
                <a:spcPts val="0"/>
              </a:spcBef>
              <a:buNone/>
            </a:pPr>
            <a:r>
              <a:rPr lang="en-US" sz="1400">
                <a:solidFill>
                  <a:prstClr val="black"/>
                </a:solidFill>
              </a:rPr>
              <a:t>Email:  Rizgar.Ghazi@dtsc.ca.gov</a:t>
            </a:r>
          </a:p>
          <a:p>
            <a:pPr marL="0" indent="0">
              <a:buNone/>
            </a:pPr>
            <a:endParaRPr lang="en-US"/>
          </a:p>
        </p:txBody>
      </p:sp>
      <p:sp>
        <p:nvSpPr>
          <p:cNvPr id="9" name="Content Placeholder 8">
            <a:extLst>
              <a:ext uri="{FF2B5EF4-FFF2-40B4-BE49-F238E27FC236}">
                <a16:creationId xmlns:a16="http://schemas.microsoft.com/office/drawing/2014/main" id="{2EBB807C-B5B4-4394-8D14-1ADDA9F8326F}"/>
              </a:ext>
            </a:extLst>
          </p:cNvPr>
          <p:cNvSpPr>
            <a:spLocks noGrp="1"/>
          </p:cNvSpPr>
          <p:nvPr>
            <p:ph sz="half" idx="2"/>
          </p:nvPr>
        </p:nvSpPr>
        <p:spPr>
          <a:xfrm>
            <a:off x="6169660" y="2025387"/>
            <a:ext cx="5384800" cy="4525963"/>
          </a:xfrm>
        </p:spPr>
        <p:txBody>
          <a:bodyPr/>
          <a:lstStyle/>
          <a:p>
            <a:pPr marL="0" lvl="0" indent="0" algn="ctr">
              <a:spcBef>
                <a:spcPts val="0"/>
              </a:spcBef>
              <a:buNone/>
              <a:defRPr/>
            </a:pPr>
            <a:r>
              <a:rPr lang="en-US" sz="1400">
                <a:solidFill>
                  <a:prstClr val="black"/>
                </a:solidFill>
                <a:ea typeface="Times New Roman"/>
                <a:cs typeface="Arial" pitchFamily="34" charset="0"/>
              </a:rPr>
              <a:t>Jane R. Numazu</a:t>
            </a:r>
          </a:p>
          <a:p>
            <a:pPr marL="0" lvl="0" indent="0" algn="ctr">
              <a:spcBef>
                <a:spcPts val="0"/>
              </a:spcBef>
              <a:buNone/>
              <a:defRPr/>
            </a:pPr>
            <a:r>
              <a:rPr lang="en-US" sz="1400">
                <a:solidFill>
                  <a:prstClr val="black"/>
                </a:solidFill>
                <a:ea typeface="Times New Roman"/>
                <a:cs typeface="Arial" pitchFamily="34" charset="0"/>
              </a:rPr>
              <a:t>Hazardous Substances Engineer</a:t>
            </a:r>
            <a:br>
              <a:rPr lang="en-US" sz="1400">
                <a:solidFill>
                  <a:prstClr val="black"/>
                </a:solidFill>
                <a:ea typeface="Times New Roman"/>
                <a:cs typeface="Arial" pitchFamily="34" charset="0"/>
              </a:rPr>
            </a:br>
            <a:r>
              <a:rPr lang="en-US" sz="1400">
                <a:solidFill>
                  <a:prstClr val="black"/>
                </a:solidFill>
                <a:ea typeface="Times New Roman"/>
                <a:cs typeface="Arial" pitchFamily="34" charset="0"/>
              </a:rPr>
              <a:t>Office of Performance Management and Program Review</a:t>
            </a:r>
          </a:p>
          <a:p>
            <a:pPr marL="0" lvl="0" indent="0" algn="ctr">
              <a:spcBef>
                <a:spcPts val="0"/>
              </a:spcBef>
              <a:buNone/>
              <a:defRPr/>
            </a:pPr>
            <a:r>
              <a:rPr lang="en-US" sz="1400">
                <a:solidFill>
                  <a:prstClr val="black"/>
                </a:solidFill>
                <a:ea typeface="Times New Roman"/>
                <a:cs typeface="Arial" pitchFamily="34" charset="0"/>
              </a:rPr>
              <a:t>Department of Toxic Substances Control</a:t>
            </a:r>
          </a:p>
          <a:p>
            <a:pPr marL="0" lvl="0" indent="0" algn="ctr">
              <a:spcBef>
                <a:spcPts val="0"/>
              </a:spcBef>
              <a:buNone/>
              <a:defRPr/>
            </a:pPr>
            <a:r>
              <a:rPr lang="it-IT" sz="1400">
                <a:solidFill>
                  <a:prstClr val="black"/>
                </a:solidFill>
                <a:ea typeface="Times New Roman"/>
                <a:cs typeface="Arial" pitchFamily="34" charset="0"/>
              </a:rPr>
              <a:t>1001 I Street </a:t>
            </a:r>
          </a:p>
          <a:p>
            <a:pPr marL="0" lvl="0" indent="0" algn="ctr">
              <a:spcBef>
                <a:spcPts val="0"/>
              </a:spcBef>
              <a:buNone/>
              <a:defRPr/>
            </a:pPr>
            <a:r>
              <a:rPr lang="it-IT" sz="1400">
                <a:solidFill>
                  <a:prstClr val="black"/>
                </a:solidFill>
                <a:ea typeface="Times New Roman"/>
                <a:cs typeface="Arial" pitchFamily="34" charset="0"/>
              </a:rPr>
              <a:t>Sacramento, CA 95814</a:t>
            </a:r>
          </a:p>
          <a:p>
            <a:pPr marL="0" lvl="0" indent="0" algn="ctr">
              <a:spcBef>
                <a:spcPts val="0"/>
              </a:spcBef>
              <a:buNone/>
              <a:defRPr/>
            </a:pPr>
            <a:r>
              <a:rPr lang="en-US" sz="1400">
                <a:solidFill>
                  <a:prstClr val="black"/>
                </a:solidFill>
                <a:ea typeface="Times New Roman"/>
                <a:cs typeface="Arial" pitchFamily="34" charset="0"/>
              </a:rPr>
              <a:t>Email: Jane.Numazu@dtsc.ca.gov</a:t>
            </a:r>
            <a:br>
              <a:rPr lang="en-US" sz="1400">
                <a:solidFill>
                  <a:prstClr val="black"/>
                </a:solidFill>
              </a:rPr>
            </a:br>
            <a:endParaRPr lang="en-US" sz="1400">
              <a:solidFill>
                <a:prstClr val="black"/>
              </a:solidFill>
            </a:endParaRPr>
          </a:p>
          <a:p>
            <a:pPr marL="0" indent="0">
              <a:buNone/>
            </a:pPr>
            <a:endParaRPr lang="en-US"/>
          </a:p>
        </p:txBody>
      </p:sp>
      <p:sp>
        <p:nvSpPr>
          <p:cNvPr id="8" name="Slide Number Placeholder 22">
            <a:extLst>
              <a:ext uri="{FF2B5EF4-FFF2-40B4-BE49-F238E27FC236}">
                <a16:creationId xmlns:a16="http://schemas.microsoft.com/office/drawing/2014/main" id="{9930004E-388C-464D-B346-D620C5BAA585}"/>
              </a:ext>
            </a:extLst>
          </p:cNvPr>
          <p:cNvSpPr txBox="1">
            <a:spLocks/>
          </p:cNvSpPr>
          <p:nvPr/>
        </p:nvSpPr>
        <p:spPr>
          <a:xfrm>
            <a:off x="11800114" y="0"/>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8CFB9A-E319-42E7-B806-A19BF89F397C}"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2778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802F516-5AC0-42B3-A12D-7CAFE785A968}"/>
              </a:ext>
            </a:extLst>
          </p:cNvPr>
          <p:cNvSpPr>
            <a:spLocks noGrp="1"/>
          </p:cNvSpPr>
          <p:nvPr>
            <p:ph type="title"/>
          </p:nvPr>
        </p:nvSpPr>
        <p:spPr>
          <a:xfrm>
            <a:off x="609600" y="11111"/>
            <a:ext cx="10972800" cy="1143000"/>
          </a:xfrm>
        </p:spPr>
        <p:txBody>
          <a:bodyPr>
            <a:normAutofit/>
          </a:bodyPr>
          <a:lstStyle/>
          <a:p>
            <a:pPr algn="l"/>
            <a:r>
              <a:rPr lang="en-US" sz="2400">
                <a:latin typeface="Arial" panose="020B0604020202020204" pitchFamily="34" charset="0"/>
                <a:cs typeface="Arial" panose="020B0604020202020204" pitchFamily="34" charset="0"/>
              </a:rPr>
              <a:t>Purpose</a:t>
            </a:r>
          </a:p>
        </p:txBody>
      </p:sp>
      <p:cxnSp>
        <p:nvCxnSpPr>
          <p:cNvPr id="7" name="Straight Connector 6">
            <a:extLst>
              <a:ext uri="{FF2B5EF4-FFF2-40B4-BE49-F238E27FC236}">
                <a16:creationId xmlns:a16="http://schemas.microsoft.com/office/drawing/2014/main" id="{262CAFA6-24A4-488A-AFD5-5A18303B72FE}"/>
              </a:ext>
              <a:ext uri="{C183D7F6-B498-43B3-948B-1728B52AA6E4}">
                <adec:decorative xmlns:adec="http://schemas.microsoft.com/office/drawing/2017/decorative" val="1"/>
              </a:ext>
            </a:extLst>
          </p:cNvPr>
          <p:cNvCxnSpPr>
            <a:cxnSpLocks/>
          </p:cNvCxnSpPr>
          <p:nvPr/>
        </p:nvCxnSpPr>
        <p:spPr>
          <a:xfrm>
            <a:off x="725763" y="990600"/>
            <a:ext cx="10820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03C906F-50FA-45B1-8BE3-10C000A3A5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63" y="1120244"/>
            <a:ext cx="2047875" cy="2238375"/>
          </a:xfrm>
          <a:prstGeom prst="rect">
            <a:avLst/>
          </a:prstGeom>
        </p:spPr>
      </p:pic>
      <p:sp>
        <p:nvSpPr>
          <p:cNvPr id="2" name="Content Placeholder 1">
            <a:extLst>
              <a:ext uri="{FF2B5EF4-FFF2-40B4-BE49-F238E27FC236}">
                <a16:creationId xmlns:a16="http://schemas.microsoft.com/office/drawing/2014/main" id="{845020F5-6B7B-44CB-BDE1-5C445B4E5CE3}"/>
              </a:ext>
            </a:extLst>
          </p:cNvPr>
          <p:cNvSpPr>
            <a:spLocks noGrp="1"/>
          </p:cNvSpPr>
          <p:nvPr>
            <p:ph idx="1"/>
          </p:nvPr>
        </p:nvSpPr>
        <p:spPr>
          <a:xfrm>
            <a:off x="3003097" y="1341437"/>
            <a:ext cx="8001000" cy="4525963"/>
          </a:xfrm>
        </p:spPr>
        <p:txBody>
          <a:bodyPr>
            <a:normAutofit/>
          </a:bodyPr>
          <a:lstStyle/>
          <a:p>
            <a:pPr marL="0" indent="0">
              <a:spcBef>
                <a:spcPts val="600"/>
              </a:spcBef>
              <a:buNone/>
            </a:pPr>
            <a:r>
              <a:rPr lang="en-US" sz="2200">
                <a:latin typeface="Arial" panose="020B0604020202020204" pitchFamily="34" charset="0"/>
                <a:cs typeface="Arial" panose="020B0604020202020204" pitchFamily="34" charset="0"/>
              </a:rPr>
              <a:t>This workload analysis provides information on how the Policy and Program Support Branch:</a:t>
            </a:r>
          </a:p>
          <a:p>
            <a:pPr marL="573088" lvl="1" indent="-342900">
              <a:spcBef>
                <a:spcPts val="600"/>
              </a:spcBef>
              <a:buFont typeface="Wingdings" panose="05000000000000000000" pitchFamily="2" charset="2"/>
              <a:buChar char="§"/>
            </a:pPr>
            <a:r>
              <a:rPr lang="en-US" sz="2200">
                <a:latin typeface="Arial" panose="020B0604020202020204" pitchFamily="34" charset="0"/>
                <a:cs typeface="Arial" panose="020B0604020202020204" pitchFamily="34" charset="0"/>
              </a:rPr>
              <a:t>Uses its current resources to meet legislative mandates and achieve its mission;</a:t>
            </a:r>
          </a:p>
          <a:p>
            <a:pPr marL="573088" lvl="1" indent="-342900">
              <a:spcBef>
                <a:spcPts val="600"/>
              </a:spcBef>
              <a:buFont typeface="Wingdings" panose="05000000000000000000" pitchFamily="2" charset="2"/>
              <a:buChar char="§"/>
            </a:pPr>
            <a:r>
              <a:rPr lang="en-US" sz="2200">
                <a:latin typeface="Arial" panose="020B0604020202020204" pitchFamily="34" charset="0"/>
                <a:cs typeface="Arial" panose="020B0604020202020204" pitchFamily="34" charset="0"/>
              </a:rPr>
              <a:t>Tracks and manages projects to promote efficiency and effectiveness;</a:t>
            </a:r>
          </a:p>
          <a:p>
            <a:pPr marL="573088" lvl="1" indent="-342900">
              <a:spcBef>
                <a:spcPts val="600"/>
              </a:spcBef>
              <a:buFont typeface="Wingdings" panose="05000000000000000000" pitchFamily="2" charset="2"/>
              <a:buChar char="§"/>
            </a:pPr>
            <a:r>
              <a:rPr lang="en-US" sz="2200">
                <a:latin typeface="Arial" panose="020B0604020202020204" pitchFamily="34" charset="0"/>
                <a:cs typeface="Arial" panose="020B0604020202020204" pitchFamily="34" charset="0"/>
              </a:rPr>
              <a:t>Produces outcomes to meet their mission; and</a:t>
            </a:r>
          </a:p>
          <a:p>
            <a:pPr marL="573088" lvl="1" indent="-342900">
              <a:spcBef>
                <a:spcPts val="600"/>
              </a:spcBef>
              <a:buFont typeface="Wingdings" panose="05000000000000000000" pitchFamily="2" charset="2"/>
              <a:buChar char="§"/>
            </a:pPr>
            <a:r>
              <a:rPr lang="en-US" sz="2200">
                <a:latin typeface="Arial" panose="020B0604020202020204" pitchFamily="34" charset="0"/>
                <a:cs typeface="Arial" panose="020B0604020202020204" pitchFamily="34" charset="0"/>
              </a:rPr>
              <a:t>Identifies risks to program performance and effectiveness.</a:t>
            </a:r>
          </a:p>
        </p:txBody>
      </p:sp>
      <p:sp>
        <p:nvSpPr>
          <p:cNvPr id="8" name="Slide Number Placeholder 3">
            <a:extLst>
              <a:ext uri="{FF2B5EF4-FFF2-40B4-BE49-F238E27FC236}">
                <a16:creationId xmlns:a16="http://schemas.microsoft.com/office/drawing/2014/main" id="{9930004E-388C-464D-B346-D620C5BAA585}"/>
              </a:ext>
            </a:extLst>
          </p:cNvPr>
          <p:cNvSpPr txBox="1">
            <a:spLocks/>
          </p:cNvSpPr>
          <p:nvPr/>
        </p:nvSpPr>
        <p:spPr>
          <a:xfrm>
            <a:off x="11800114" y="0"/>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E8CFB9A-E319-42E7-B806-A19BF89F397C}"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6248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CDA0A19-E8C3-4D1F-A46B-079F6D599E5F}"/>
              </a:ext>
            </a:extLst>
          </p:cNvPr>
          <p:cNvSpPr>
            <a:spLocks noGrp="1"/>
          </p:cNvSpPr>
          <p:nvPr>
            <p:ph type="title"/>
          </p:nvPr>
        </p:nvSpPr>
        <p:spPr>
          <a:xfrm>
            <a:off x="609600" y="184295"/>
            <a:ext cx="10972800" cy="365125"/>
          </a:xfrm>
        </p:spPr>
        <p:txBody>
          <a:bodyPr>
            <a:normAutofit fontScale="90000"/>
          </a:bodyPr>
          <a:lstStyle/>
          <a:p>
            <a:r>
              <a:rPr lang="en-US" sz="3200">
                <a:solidFill>
                  <a:schemeClr val="bg1"/>
                </a:solidFill>
                <a:latin typeface="Arial" panose="020B0604020202020204" pitchFamily="34" charset="0"/>
                <a:cs typeface="Arial" panose="020B0604020202020204" pitchFamily="34" charset="0"/>
              </a:rPr>
              <a:t>Mission Statements</a:t>
            </a:r>
            <a:endParaRPr lang="en-US">
              <a:solidFill>
                <a:schemeClr val="bg1"/>
              </a:solidFill>
            </a:endParaRPr>
          </a:p>
        </p:txBody>
      </p:sp>
      <p:sp>
        <p:nvSpPr>
          <p:cNvPr id="3" name="Content Placeholder 2">
            <a:extLst>
              <a:ext uri="{FF2B5EF4-FFF2-40B4-BE49-F238E27FC236}">
                <a16:creationId xmlns:a16="http://schemas.microsoft.com/office/drawing/2014/main" id="{79B85D1B-17E1-4306-918E-6D2C1EBA36E0}"/>
              </a:ext>
            </a:extLst>
          </p:cNvPr>
          <p:cNvSpPr>
            <a:spLocks noGrp="1"/>
          </p:cNvSpPr>
          <p:nvPr>
            <p:ph sz="half" idx="1"/>
          </p:nvPr>
        </p:nvSpPr>
        <p:spPr>
          <a:xfrm>
            <a:off x="629920" y="687583"/>
            <a:ext cx="10972800" cy="2414334"/>
          </a:xfrm>
        </p:spPr>
        <p:txBody>
          <a:bodyPr>
            <a:normAutofit/>
          </a:bodyPr>
          <a:lstStyle/>
          <a:p>
            <a:pPr marL="0" lvl="0" indent="0">
              <a:buNone/>
            </a:pPr>
            <a:r>
              <a:rPr lang="en-US" sz="1800" i="1">
                <a:solidFill>
                  <a:prstClr val="black"/>
                </a:solidFill>
                <a:latin typeface="Arial" panose="020B0604020202020204" pitchFamily="34" charset="0"/>
                <a:cs typeface="Arial" panose="020B0604020202020204" pitchFamily="34" charset="0"/>
              </a:rPr>
              <a:t>“DTSC’s mission is to protect California’s people, communities, </a:t>
            </a:r>
            <a:br>
              <a:rPr lang="en-US" sz="1800" i="1">
                <a:solidFill>
                  <a:prstClr val="black"/>
                </a:solidFill>
                <a:latin typeface="Arial" panose="020B0604020202020204" pitchFamily="34" charset="0"/>
                <a:cs typeface="Arial" panose="020B0604020202020204" pitchFamily="34" charset="0"/>
              </a:rPr>
            </a:br>
            <a:r>
              <a:rPr lang="en-US" sz="1800" i="1">
                <a:solidFill>
                  <a:prstClr val="black"/>
                </a:solidFill>
                <a:latin typeface="Arial" panose="020B0604020202020204" pitchFamily="34" charset="0"/>
                <a:cs typeface="Arial" panose="020B0604020202020204" pitchFamily="34" charset="0"/>
              </a:rPr>
              <a:t>and environment from toxic substances, to enhance economic </a:t>
            </a:r>
            <a:br>
              <a:rPr lang="en-US" sz="1800" i="1">
                <a:solidFill>
                  <a:prstClr val="black"/>
                </a:solidFill>
                <a:latin typeface="Arial" panose="020B0604020202020204" pitchFamily="34" charset="0"/>
                <a:cs typeface="Arial" panose="020B0604020202020204" pitchFamily="34" charset="0"/>
              </a:rPr>
            </a:br>
            <a:r>
              <a:rPr lang="en-US" sz="1800" i="1">
                <a:solidFill>
                  <a:prstClr val="black"/>
                </a:solidFill>
                <a:latin typeface="Arial" panose="020B0604020202020204" pitchFamily="34" charset="0"/>
                <a:cs typeface="Arial" panose="020B0604020202020204" pitchFamily="34" charset="0"/>
              </a:rPr>
              <a:t>vitality by restoring contaminated land, and to compel </a:t>
            </a:r>
            <a:br>
              <a:rPr lang="en-US" sz="1800" i="1">
                <a:solidFill>
                  <a:prstClr val="black"/>
                </a:solidFill>
                <a:latin typeface="Arial" panose="020B0604020202020204" pitchFamily="34" charset="0"/>
                <a:cs typeface="Arial" panose="020B0604020202020204" pitchFamily="34" charset="0"/>
              </a:rPr>
            </a:br>
            <a:r>
              <a:rPr lang="en-US" sz="1800" i="1">
                <a:solidFill>
                  <a:prstClr val="black"/>
                </a:solidFill>
                <a:latin typeface="Arial" panose="020B0604020202020204" pitchFamily="34" charset="0"/>
                <a:cs typeface="Arial" panose="020B0604020202020204" pitchFamily="34" charset="0"/>
              </a:rPr>
              <a:t>manufacturers to make safer consumer products.”</a:t>
            </a:r>
          </a:p>
          <a:p>
            <a:pPr marL="0" lvl="0" indent="0">
              <a:buNone/>
            </a:pPr>
            <a:endParaRPr lang="en-US" sz="1800" i="1">
              <a:solidFill>
                <a:prstClr val="black"/>
              </a:solidFill>
              <a:latin typeface="Arial" panose="020B0604020202020204" pitchFamily="34" charset="0"/>
              <a:cs typeface="Arial" panose="020B0604020202020204" pitchFamily="34" charset="0"/>
            </a:endParaRPr>
          </a:p>
          <a:p>
            <a:pPr marL="0" lvl="0" indent="0">
              <a:buNone/>
            </a:pPr>
            <a:r>
              <a:rPr lang="en-US" sz="1800" i="1">
                <a:solidFill>
                  <a:prstClr val="black"/>
                </a:solidFill>
                <a:latin typeface="Arial" panose="020B0604020202020204" pitchFamily="34" charset="0"/>
                <a:cs typeface="Arial" panose="020B0604020202020204" pitchFamily="34" charset="0"/>
              </a:rPr>
              <a:t>	       </a:t>
            </a:r>
            <a:r>
              <a:rPr lang="en-US" sz="1800">
                <a:solidFill>
                  <a:prstClr val="black"/>
                </a:solidFill>
                <a:latin typeface="Arial" panose="020B0604020202020204" pitchFamily="34" charset="0"/>
                <a:cs typeface="Arial" panose="020B0604020202020204" pitchFamily="34" charset="0"/>
              </a:rPr>
              <a:t>California Department of Toxic Substances Control  </a:t>
            </a:r>
          </a:p>
          <a:p>
            <a:pPr marL="0" lvl="0" indent="0">
              <a:buNone/>
            </a:pPr>
            <a:r>
              <a:rPr lang="en-US" sz="1800">
                <a:solidFill>
                  <a:prstClr val="black"/>
                </a:solidFill>
                <a:latin typeface="Arial" panose="020B0604020202020204" pitchFamily="34" charset="0"/>
                <a:cs typeface="Arial" panose="020B0604020202020204" pitchFamily="34" charset="0"/>
              </a:rPr>
              <a:t>					Mission Statement</a:t>
            </a:r>
          </a:p>
          <a:p>
            <a:pPr marL="0" indent="0">
              <a:buNone/>
            </a:pPr>
            <a:endParaRPr lang="en-US"/>
          </a:p>
        </p:txBody>
      </p:sp>
      <p:pic>
        <p:nvPicPr>
          <p:cNvPr id="7" name="Picture 6">
            <a:extLst>
              <a:ext uri="{FF2B5EF4-FFF2-40B4-BE49-F238E27FC236}">
                <a16:creationId xmlns:a16="http://schemas.microsoft.com/office/drawing/2014/main" id="{2A9447A1-004B-4239-AE28-5C3CBDFCC5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01000" y="400977"/>
            <a:ext cx="2286000" cy="2512443"/>
          </a:xfrm>
          <a:prstGeom prst="rect">
            <a:avLst/>
          </a:prstGeom>
        </p:spPr>
      </p:pic>
      <p:cxnSp>
        <p:nvCxnSpPr>
          <p:cNvPr id="6" name="Straight Connector 5">
            <a:extLst>
              <a:ext uri="{FF2B5EF4-FFF2-40B4-BE49-F238E27FC236}">
                <a16:creationId xmlns:a16="http://schemas.microsoft.com/office/drawing/2014/main" id="{75CF1B8E-03CC-4D29-9F6D-C26C46B0EC18}"/>
              </a:ext>
              <a:ext uri="{C183D7F6-B498-43B3-948B-1728B52AA6E4}">
                <adec:decorative xmlns:adec="http://schemas.microsoft.com/office/drawing/2017/decorative" val="1"/>
              </a:ext>
            </a:extLst>
          </p:cNvPr>
          <p:cNvCxnSpPr>
            <a:cxnSpLocks/>
          </p:cNvCxnSpPr>
          <p:nvPr/>
        </p:nvCxnSpPr>
        <p:spPr>
          <a:xfrm>
            <a:off x="609600" y="3398520"/>
            <a:ext cx="1089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BC9DEED-4951-4C33-899C-668ED9DD4EE1}"/>
              </a:ext>
            </a:extLst>
          </p:cNvPr>
          <p:cNvSpPr>
            <a:spLocks noGrp="1"/>
          </p:cNvSpPr>
          <p:nvPr>
            <p:ph sz="half" idx="2"/>
          </p:nvPr>
        </p:nvSpPr>
        <p:spPr>
          <a:xfrm>
            <a:off x="609600" y="3809810"/>
            <a:ext cx="10972799" cy="241433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mission of PPSB is to ensure that hazardous waste handlers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DTSC’s regulatory staff have the tools and information they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need to safely manage hazardous waste and ensure compliance.”</a:t>
            </a:r>
            <a:endParaRPr lang="en-US" sz="1800" i="1">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prstClr val="black"/>
                </a:solidFill>
                <a:latin typeface="Arial" panose="020B0604020202020204" pitchFamily="34" charset="0"/>
                <a:cs typeface="Arial" panose="020B0604020202020204" pitchFamily="34" charset="0"/>
              </a:rPr>
              <a:t>		        Hazardous Waste Management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Policy and Program Support Branch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Mission Statement</a:t>
            </a:r>
            <a:endParaRPr lang="en-US" sz="1800"/>
          </a:p>
          <a:p>
            <a:pPr marL="0" indent="0">
              <a:buNone/>
            </a:pPr>
            <a:endParaRPr lang="en-US"/>
          </a:p>
        </p:txBody>
      </p:sp>
      <p:pic>
        <p:nvPicPr>
          <p:cNvPr id="10" name="Picture 9">
            <a:extLst>
              <a:ext uri="{FF2B5EF4-FFF2-40B4-BE49-F238E27FC236}">
                <a16:creationId xmlns:a16="http://schemas.microsoft.com/office/drawing/2014/main" id="{BC649F5C-86FB-41C9-BC57-13926315A3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34400" y="3879582"/>
            <a:ext cx="1987468" cy="2517866"/>
          </a:xfrm>
          <a:prstGeom prst="rect">
            <a:avLst/>
          </a:prstGeom>
        </p:spPr>
      </p:pic>
      <p:sp>
        <p:nvSpPr>
          <p:cNvPr id="5" name="Slide Number Placeholder 4">
            <a:extLst>
              <a:ext uri="{FF2B5EF4-FFF2-40B4-BE49-F238E27FC236}">
                <a16:creationId xmlns:a16="http://schemas.microsoft.com/office/drawing/2014/main" id="{81AE90D8-B38F-458A-A030-AE4AB6575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DDE80-F1C1-4874-96F3-354863CC2791}"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41106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Five people wearing full hazardous material suits, gas masks and full face respirators.">
            <a:extLst>
              <a:ext uri="{FF2B5EF4-FFF2-40B4-BE49-F238E27FC236}">
                <a16:creationId xmlns:a16="http://schemas.microsoft.com/office/drawing/2014/main" id="{A93AAB8A-9FC8-4292-B8DA-5AC7F1A43D7C}"/>
              </a:ext>
            </a:extLst>
          </p:cNvPr>
          <p:cNvSpPr>
            <a:spLocks noGrp="1"/>
          </p:cNvSpPr>
          <p:nvPr>
            <p:ph type="title"/>
          </p:nvPr>
        </p:nvSpPr>
        <p:spPr>
          <a:xfrm>
            <a:off x="609600" y="0"/>
            <a:ext cx="10972800" cy="831778"/>
          </a:xfrm>
        </p:spPr>
        <p:txBody>
          <a:bodyPr>
            <a:normAutofit/>
          </a:bodyPr>
          <a:lstStyle/>
          <a:p>
            <a:pPr algn="l"/>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The Policy and Program Support Branch provides technical and scientific support to government agencies, industries, and the public on the management of hazardous waste</a:t>
            </a:r>
            <a:endParaRPr lang="en-US" sz="1800">
              <a:solidFill>
                <a:schemeClr val="bg1"/>
              </a:solidFill>
            </a:endParaRPr>
          </a:p>
        </p:txBody>
      </p:sp>
      <p:pic>
        <p:nvPicPr>
          <p:cNvPr id="17" name="Picture 16">
            <a:extLst>
              <a:ext uri="{FF2B5EF4-FFF2-40B4-BE49-F238E27FC236}">
                <a16:creationId xmlns:a16="http://schemas.microsoft.com/office/drawing/2014/main" id="{4A8C8996-940B-40C5-AD3C-B786B7D69C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232" y="734627"/>
            <a:ext cx="10985944" cy="24386"/>
          </a:xfrm>
          <a:prstGeom prst="rect">
            <a:avLst/>
          </a:prstGeom>
        </p:spPr>
      </p:pic>
      <p:sp>
        <p:nvSpPr>
          <p:cNvPr id="10" name="Text Placeholder 9">
            <a:extLst>
              <a:ext uri="{FF2B5EF4-FFF2-40B4-BE49-F238E27FC236}">
                <a16:creationId xmlns:a16="http://schemas.microsoft.com/office/drawing/2014/main" id="{094E37A1-3335-4EB1-BCE0-C42F602932F0}"/>
              </a:ext>
            </a:extLst>
          </p:cNvPr>
          <p:cNvSpPr>
            <a:spLocks noGrp="1"/>
          </p:cNvSpPr>
          <p:nvPr>
            <p:ph type="body" sz="quarter" idx="16"/>
          </p:nvPr>
        </p:nvSpPr>
        <p:spPr>
          <a:xfrm>
            <a:off x="9659178" y="765300"/>
            <a:ext cx="1904998" cy="365126"/>
          </a:xfrm>
          <a:ln w="3175">
            <a:solidFill>
              <a:schemeClr val="tx1"/>
            </a:solidFill>
          </a:ln>
        </p:spPr>
        <p:txBody>
          <a:bodyPr>
            <a:normAutofit fontScale="25000" lnSpcReduction="20000"/>
          </a:bodyPr>
          <a:lstStyle/>
          <a:p>
            <a:pPr marL="0" lvl="0" indent="0" algn="ctr">
              <a:spcBef>
                <a:spcPts val="600"/>
              </a:spcBef>
              <a:spcAft>
                <a:spcPts val="600"/>
              </a:spcAft>
              <a:buNone/>
              <a:defRPr/>
            </a:pPr>
            <a:br>
              <a:rPr lang="en-US" sz="1900">
                <a:solidFill>
                  <a:prstClr val="black"/>
                </a:solidFill>
                <a:latin typeface="Arial" panose="020B0604020202020204" pitchFamily="34" charset="0"/>
                <a:cs typeface="Arial" panose="020B0604020202020204" pitchFamily="34" charset="0"/>
              </a:rPr>
            </a:br>
            <a:r>
              <a:rPr lang="en-US" sz="7200">
                <a:solidFill>
                  <a:prstClr val="black"/>
                </a:solidFill>
                <a:latin typeface="Arial" panose="020B0604020202020204" pitchFamily="34" charset="0"/>
                <a:cs typeface="Arial" panose="020B0604020202020204" pitchFamily="34" charset="0"/>
              </a:rPr>
              <a:t>BACKGROUND</a:t>
            </a:r>
          </a:p>
          <a:p>
            <a:pPr marL="0" indent="0">
              <a:buNone/>
            </a:pPr>
            <a:endParaRPr lang="en-US"/>
          </a:p>
        </p:txBody>
      </p:sp>
      <p:sp>
        <p:nvSpPr>
          <p:cNvPr id="6" name="Content Placeholder 5">
            <a:extLst>
              <a:ext uri="{FF2B5EF4-FFF2-40B4-BE49-F238E27FC236}">
                <a16:creationId xmlns:a16="http://schemas.microsoft.com/office/drawing/2014/main" id="{8CEF45F1-12C8-41FC-831F-262A5F356A8C}"/>
              </a:ext>
            </a:extLst>
          </p:cNvPr>
          <p:cNvSpPr>
            <a:spLocks noGrp="1"/>
          </p:cNvSpPr>
          <p:nvPr>
            <p:ph sz="quarter" idx="4"/>
          </p:nvPr>
        </p:nvSpPr>
        <p:spPr>
          <a:xfrm>
            <a:off x="3654618" y="1143000"/>
            <a:ext cx="7912543" cy="5363700"/>
          </a:xfrm>
        </p:spPr>
        <p:txBody>
          <a:bodyPr>
            <a:normAutofit/>
          </a:bodyPr>
          <a:lstStyle/>
          <a:p>
            <a:pPr marL="171450" indent="-171450">
              <a:lnSpc>
                <a:spcPct val="107000"/>
              </a:lnSpc>
              <a:spcAft>
                <a:spcPts val="600"/>
              </a:spcAft>
              <a:buFont typeface="Wingdings" panose="05000000000000000000" pitchFamily="2" charset="2"/>
              <a:buChar char="§"/>
              <a:tabLst>
                <a:tab pos="457200" algn="l"/>
              </a:tabLst>
            </a:pPr>
            <a:r>
              <a:rPr lang="en-US" sz="1400">
                <a:latin typeface="Arial" panose="020B0604020202020204" pitchFamily="34" charset="0"/>
                <a:cs typeface="Arial" panose="020B0604020202020204" pitchFamily="34" charset="0"/>
              </a:rPr>
              <a:t>The Policy and Program Support Branch (PPSB) under DTSC’s Hazardous Waste Management Program (HWMP) is charged with developing and interpreting hazardous waste management statutes and regulations. This work provides the regulatory and policy foundation so that hazardous wastes are managed legally and safely in California. PPSB also coordinates with local and federal agencies, the regulated community, and other interested stakeholders on site-specific application of applicable hazardous waste management requirements. </a:t>
            </a:r>
          </a:p>
          <a:p>
            <a:pPr marL="171450" indent="-171450">
              <a:lnSpc>
                <a:spcPct val="107000"/>
              </a:lnSpc>
              <a:spcAft>
                <a:spcPts val="600"/>
              </a:spcAft>
              <a:buFont typeface="Wingdings" panose="05000000000000000000" pitchFamily="2" charset="2"/>
              <a:buChar char="§"/>
              <a:tabLst>
                <a:tab pos="457200" algn="l"/>
              </a:tabLst>
            </a:pPr>
            <a:r>
              <a:rPr lang="en-US" sz="1400">
                <a:latin typeface="Arial" panose="020B0604020202020204" pitchFamily="34" charset="0"/>
                <a:cs typeface="Arial" panose="020B0604020202020204" pitchFamily="34" charset="0"/>
              </a:rPr>
              <a:t>The United States Environmental Protection Agency (U.S. EPA) delegates the primary responsibility of implementing the </a:t>
            </a:r>
            <a:r>
              <a:rPr lang="en-US" sz="1400">
                <a:solidFill>
                  <a:prstClr val="black"/>
                </a:solidFill>
                <a:latin typeface="Arial" panose="020B0604020202020204" pitchFamily="34" charset="0"/>
                <a:cs typeface="Arial" panose="020B0604020202020204" pitchFamily="34" charset="0"/>
              </a:rPr>
              <a:t>Resource Conservation and Recovery Act (RCRA)</a:t>
            </a:r>
            <a:r>
              <a:rPr lang="en-US" sz="1400">
                <a:latin typeface="Arial" panose="020B0604020202020204" pitchFamily="34" charset="0"/>
                <a:cs typeface="Arial" panose="020B0604020202020204" pitchFamily="34" charset="0"/>
              </a:rPr>
              <a:t> Program to individual states in lieu of the federal government. DTSC is responsible for obtaining and maintaining authorization from U.S. EPA to administer the RCRA Program in California. PPSB manages the RCRA authorization process by ensuring the state hazardous waste program is at least equivalent to the RCRA Program. </a:t>
            </a:r>
          </a:p>
          <a:p>
            <a:pPr marL="171450" indent="-171450">
              <a:lnSpc>
                <a:spcPct val="107000"/>
              </a:lnSpc>
              <a:spcAft>
                <a:spcPts val="600"/>
              </a:spcAft>
              <a:buFont typeface="Wingdings" panose="05000000000000000000" pitchFamily="2" charset="2"/>
              <a:buChar char="§"/>
              <a:tabLst>
                <a:tab pos="457200" algn="l"/>
              </a:tabLst>
            </a:pPr>
            <a:r>
              <a:rPr lang="en-US" sz="1400">
                <a:latin typeface="Arial" panose="020B0604020202020204" pitchFamily="34" charset="0"/>
                <a:cs typeface="Arial" panose="020B0604020202020204" pitchFamily="34" charset="0"/>
              </a:rPr>
              <a:t>PPSB also develops, implements, and interprets hazardous waste management regulations designed to manage products that become hazardous waste at end-of-life and products that become hazardous waste or non-traditional waste streams. </a:t>
            </a:r>
          </a:p>
          <a:p>
            <a:pPr marL="171450" indent="-171450">
              <a:lnSpc>
                <a:spcPct val="107000"/>
              </a:lnSpc>
              <a:spcAft>
                <a:spcPts val="600"/>
              </a:spcAft>
              <a:buFont typeface="Wingdings" panose="05000000000000000000" pitchFamily="2" charset="2"/>
              <a:buChar char="§"/>
              <a:tabLst>
                <a:tab pos="457200" algn="l"/>
              </a:tabLst>
            </a:pPr>
            <a:r>
              <a:rPr lang="en-US" sz="1400">
                <a:effectLst/>
                <a:latin typeface="Arial" panose="020B0604020202020204" pitchFamily="34" charset="0"/>
                <a:ea typeface="Calibri" panose="020F0502020204030204" pitchFamily="34" charset="0"/>
              </a:rPr>
              <a:t>In 2018-19, PPSB operated with a budget of $4.5 million and with 32.5 positions (27.5 positions were analyzed, as unfunded positions were excluded). PPSB is supported by the Hazardous Waste Control Account, U.S. EPA RCRA Grant resources deposited in the Federal Trust Fund, and General Fund. </a:t>
            </a:r>
            <a:r>
              <a:rPr lang="en-US" sz="1400">
                <a:latin typeface="Arial" panose="020B0604020202020204" pitchFamily="34" charset="0"/>
                <a:cs typeface="Arial" panose="020B0604020202020204" pitchFamily="34" charset="0"/>
              </a:rPr>
              <a:t>	</a:t>
            </a: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photo of California Rulemaking Law book">
            <a:extLst>
              <a:ext uri="{FF2B5EF4-FFF2-40B4-BE49-F238E27FC236}">
                <a16:creationId xmlns:a16="http://schemas.microsoft.com/office/drawing/2014/main" id="{928B63B2-8CEF-4B6A-AB4A-33AB0DBE60AD}"/>
              </a:ext>
              <a:ext uri="{C183D7F6-B498-43B3-948B-1728B52AA6E4}">
                <adec:decorative xmlns:adec="http://schemas.microsoft.com/office/drawing/2017/decorative" val="0"/>
              </a:ext>
            </a:extLst>
          </p:cNvPr>
          <p:cNvPicPr/>
          <p:nvPr/>
        </p:nvPicPr>
        <p:blipFill>
          <a:blip r:embed="rId4" cstate="email">
            <a:extLst>
              <a:ext uri="{28A0092B-C50C-407E-A947-70E740481C1C}">
                <a14:useLocalDpi xmlns:a14="http://schemas.microsoft.com/office/drawing/2010/main"/>
              </a:ext>
            </a:extLst>
          </a:blip>
          <a:stretch>
            <a:fillRect/>
          </a:stretch>
        </p:blipFill>
        <p:spPr>
          <a:xfrm>
            <a:off x="838240" y="1380477"/>
            <a:ext cx="2285960" cy="2133585"/>
          </a:xfrm>
          <a:prstGeom prst="rect">
            <a:avLst/>
          </a:prstGeom>
        </p:spPr>
      </p:pic>
      <p:pic>
        <p:nvPicPr>
          <p:cNvPr id="14" name="Picture 13" descr="photo of Discarded solar panels">
            <a:extLst>
              <a:ext uri="{FF2B5EF4-FFF2-40B4-BE49-F238E27FC236}">
                <a16:creationId xmlns:a16="http://schemas.microsoft.com/office/drawing/2014/main" id="{71B854BC-67B6-4723-AF87-6CA12066AAFE}"/>
              </a:ext>
            </a:extLst>
          </p:cNvPr>
          <p:cNvPicPr/>
          <p:nvPr/>
        </p:nvPicPr>
        <p:blipFill>
          <a:blip r:embed="rId5" cstate="email">
            <a:extLst>
              <a:ext uri="{28A0092B-C50C-407E-A947-70E740481C1C}">
                <a14:useLocalDpi xmlns:a14="http://schemas.microsoft.com/office/drawing/2010/main"/>
              </a:ext>
            </a:extLst>
          </a:blip>
          <a:stretch>
            <a:fillRect/>
          </a:stretch>
        </p:blipFill>
        <p:spPr>
          <a:xfrm>
            <a:off x="533440" y="4019002"/>
            <a:ext cx="2895560" cy="1848395"/>
          </a:xfrm>
          <a:prstGeom prst="rect">
            <a:avLst/>
          </a:prstGeom>
        </p:spPr>
      </p:pic>
      <p:sp>
        <p:nvSpPr>
          <p:cNvPr id="7" name="Slide Number Placeholder 5">
            <a:extLst>
              <a:ext uri="{FF2B5EF4-FFF2-40B4-BE49-F238E27FC236}">
                <a16:creationId xmlns:a16="http://schemas.microsoft.com/office/drawing/2014/main" id="{499ED714-CD8F-4193-A790-F417A60FE7A0}"/>
              </a:ext>
            </a:extLst>
          </p:cNvPr>
          <p:cNvSpPr>
            <a:spLocks noGrp="1"/>
          </p:cNvSpPr>
          <p:nvPr>
            <p:ph type="sldNum" sz="quarter" idx="12"/>
          </p:nvPr>
        </p:nvSpPr>
        <p:spPr>
          <a:xfrm>
            <a:off x="11564176" y="51983"/>
            <a:ext cx="627823" cy="313142"/>
          </a:xfrm>
        </p:spPr>
        <p:txBody>
          <a:bodyPr/>
          <a:lstStyle/>
          <a:p>
            <a:fld id="{D79DDE80-F1C1-4874-96F3-354863CC2791}"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10540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Five people wearing full hazardous material suits, gas masks and full face respirators.">
            <a:extLst>
              <a:ext uri="{FF2B5EF4-FFF2-40B4-BE49-F238E27FC236}">
                <a16:creationId xmlns:a16="http://schemas.microsoft.com/office/drawing/2014/main" id="{A93AAB8A-9FC8-4292-B8DA-5AC7F1A43D7C}"/>
              </a:ext>
            </a:extLst>
          </p:cNvPr>
          <p:cNvSpPr>
            <a:spLocks noGrp="1"/>
          </p:cNvSpPr>
          <p:nvPr>
            <p:ph type="title"/>
          </p:nvPr>
        </p:nvSpPr>
        <p:spPr>
          <a:xfrm>
            <a:off x="591377" y="38918"/>
            <a:ext cx="10972800" cy="831778"/>
          </a:xfrm>
        </p:spPr>
        <p:txBody>
          <a:bodyPr>
            <a:normAutofit/>
          </a:bodyPr>
          <a:lstStyle/>
          <a:p>
            <a:pPr algn="l"/>
            <a:r>
              <a:rPr lang="en-US" sz="1800">
                <a:solidFill>
                  <a:prstClr val="black"/>
                </a:solidFill>
                <a:latin typeface="Arial" pitchFamily="34" charset="0"/>
                <a:cs typeface="Arial" pitchFamily="34" charset="0"/>
              </a:rPr>
              <a:t>Policy and Program Support Branch FY 2018-19 accomplishment highlights</a:t>
            </a:r>
            <a:endParaRPr lang="en-US" sz="1800">
              <a:solidFill>
                <a:schemeClr val="bg1"/>
              </a:solidFill>
            </a:endParaRPr>
          </a:p>
        </p:txBody>
      </p:sp>
      <p:pic>
        <p:nvPicPr>
          <p:cNvPr id="17" name="Picture 16">
            <a:extLst>
              <a:ext uri="{FF2B5EF4-FFF2-40B4-BE49-F238E27FC236}">
                <a16:creationId xmlns:a16="http://schemas.microsoft.com/office/drawing/2014/main" id="{4A8C8996-940B-40C5-AD3C-B786B7D69C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4679" y="740081"/>
            <a:ext cx="10985944" cy="24386"/>
          </a:xfrm>
          <a:prstGeom prst="rect">
            <a:avLst/>
          </a:prstGeom>
        </p:spPr>
      </p:pic>
      <p:pic>
        <p:nvPicPr>
          <p:cNvPr id="9" name="Picture 8" descr="photo of Staff sampling soil">
            <a:extLst>
              <a:ext uri="{FF2B5EF4-FFF2-40B4-BE49-F238E27FC236}">
                <a16:creationId xmlns:a16="http://schemas.microsoft.com/office/drawing/2014/main" id="{CC6CFA11-56CA-4503-BAB8-216E94839FD0}"/>
              </a:ext>
            </a:extLst>
          </p:cNvPr>
          <p:cNvPicPr/>
          <p:nvPr/>
        </p:nvPicPr>
        <p:blipFill>
          <a:blip r:embed="rId4" cstate="email">
            <a:extLst>
              <a:ext uri="{28A0092B-C50C-407E-A947-70E740481C1C}">
                <a14:useLocalDpi xmlns:a14="http://schemas.microsoft.com/office/drawing/2010/main"/>
              </a:ext>
            </a:extLst>
          </a:blip>
          <a:stretch>
            <a:fillRect/>
          </a:stretch>
        </p:blipFill>
        <p:spPr>
          <a:xfrm>
            <a:off x="609600" y="1143000"/>
            <a:ext cx="3048000" cy="2209800"/>
          </a:xfrm>
          <a:prstGeom prst="rect">
            <a:avLst/>
          </a:prstGeom>
        </p:spPr>
      </p:pic>
      <p:pic>
        <p:nvPicPr>
          <p:cNvPr id="11" name="Picture 10" descr="photo of Solar Panel installation">
            <a:extLst>
              <a:ext uri="{FF2B5EF4-FFF2-40B4-BE49-F238E27FC236}">
                <a16:creationId xmlns:a16="http://schemas.microsoft.com/office/drawing/2014/main" id="{B47E8FC2-53C0-469D-A0A0-4454E9F1E88D}"/>
              </a:ext>
            </a:extLst>
          </p:cNvPr>
          <p:cNvPicPr/>
          <p:nvPr/>
        </p:nvPicPr>
        <p:blipFill>
          <a:blip r:embed="rId5" cstate="email">
            <a:extLst>
              <a:ext uri="{28A0092B-C50C-407E-A947-70E740481C1C}">
                <a14:useLocalDpi xmlns:a14="http://schemas.microsoft.com/office/drawing/2010/main"/>
              </a:ext>
            </a:extLst>
          </a:blip>
          <a:stretch>
            <a:fillRect/>
          </a:stretch>
        </p:blipFill>
        <p:spPr>
          <a:xfrm>
            <a:off x="609600" y="3886200"/>
            <a:ext cx="3048000" cy="2057400"/>
          </a:xfrm>
          <a:prstGeom prst="rect">
            <a:avLst/>
          </a:prstGeom>
        </p:spPr>
      </p:pic>
      <p:sp>
        <p:nvSpPr>
          <p:cNvPr id="6" name="Content Placeholder 5">
            <a:extLst>
              <a:ext uri="{FF2B5EF4-FFF2-40B4-BE49-F238E27FC236}">
                <a16:creationId xmlns:a16="http://schemas.microsoft.com/office/drawing/2014/main" id="{8CEF45F1-12C8-41FC-831F-262A5F356A8C}"/>
              </a:ext>
            </a:extLst>
          </p:cNvPr>
          <p:cNvSpPr>
            <a:spLocks noGrp="1"/>
          </p:cNvSpPr>
          <p:nvPr>
            <p:ph sz="quarter" idx="4"/>
          </p:nvPr>
        </p:nvSpPr>
        <p:spPr>
          <a:xfrm>
            <a:off x="3810000" y="988207"/>
            <a:ext cx="7912543" cy="5057938"/>
          </a:xfrm>
        </p:spPr>
        <p:txBody>
          <a:bodyPr>
            <a:normAutofit/>
          </a:bodyPr>
          <a:lstStyle/>
          <a:p>
            <a:pPr marL="171450" indent="-171450">
              <a:lnSpc>
                <a:spcPct val="107000"/>
              </a:lnSpc>
              <a:spcBef>
                <a:spcPts val="0"/>
              </a:spcBef>
              <a:spcAft>
                <a:spcPts val="600"/>
              </a:spcAft>
              <a:buFont typeface="Wingdings" panose="05000000000000000000" pitchFamily="2" charset="2"/>
              <a:buChar char="§"/>
              <a:tabLst>
                <a:tab pos="457200" algn="l"/>
              </a:tabLst>
            </a:pPr>
            <a:r>
              <a:rPr lang="en-US" sz="1400">
                <a:latin typeface="Arial" panose="020B0604020202020204" pitchFamily="34" charset="0"/>
                <a:cs typeface="Arial" panose="020B0604020202020204" pitchFamily="34" charset="0"/>
              </a:rPr>
              <a:t>To fulfill its mission in FY 2018-19, branch staff:</a:t>
            </a:r>
          </a:p>
          <a:p>
            <a:pPr marL="457200" lvl="0" indent="-285750">
              <a:lnSpc>
                <a:spcPct val="107000"/>
              </a:lnSpc>
              <a:spcBef>
                <a:spcPts val="0"/>
              </a:spcBef>
              <a:spcAft>
                <a:spcPts val="800"/>
              </a:spcAft>
              <a:buSzPct val="65000"/>
              <a:buFont typeface="Wingdings 3" panose="05040102010807070707" pitchFamily="18" charset="2"/>
              <a:buChar char=""/>
              <a:tabLst>
                <a:tab pos="401638" algn="l"/>
                <a:tab pos="457200" algn="l"/>
              </a:tabLst>
            </a:pPr>
            <a:r>
              <a:rPr lang="en-US" sz="1400">
                <a:latin typeface="Arial" panose="020B0604020202020204" pitchFamily="34" charset="0"/>
                <a:ea typeface="Calibri" panose="020F0502020204030204" pitchFamily="34" charset="0"/>
                <a:cs typeface="Times New Roman" panose="02020603050405020304" pitchFamily="18" charset="0"/>
              </a:rPr>
              <a:t>Responded to over 6,000 regulatory questions from hazardous waste inspectors, industry environmental managers, government regulators, and the public regarding the applicability of federal and state hazardous waste management laws and regulations to site-specific scenarios related to hazardous waste generator, treatment, and disposal standards.</a:t>
            </a:r>
          </a:p>
          <a:p>
            <a:pPr marL="457200" indent="-285750">
              <a:lnSpc>
                <a:spcPct val="107000"/>
              </a:lnSpc>
              <a:spcBef>
                <a:spcPts val="0"/>
              </a:spcBef>
              <a:spcAft>
                <a:spcPts val="600"/>
              </a:spcAft>
              <a:buSzPct val="65000"/>
              <a:buFont typeface="Wingdings 3" panose="05040102010807070707" pitchFamily="18" charset="2"/>
              <a:buChar char=""/>
              <a:tabLst>
                <a:tab pos="457200" algn="l"/>
              </a:tabLst>
              <a:defRPr/>
            </a:pPr>
            <a:r>
              <a:rPr lang="en-US" sz="1400">
                <a:latin typeface="Arial" panose="020B0604020202020204" pitchFamily="34" charset="0"/>
                <a:ea typeface="Calibri" panose="020F0502020204030204" pitchFamily="34" charset="0"/>
              </a:rPr>
              <a:t>Issued over 25 case-specific letters to hazardous waste inspectors, industry consultants, and other programs within DTSC. These letters provide interpretive guidance for laws and  regulations. When appropriate, PPSB issues an approval letter for case-specific exemptions and/or exclusions for the management of hazardous wastes under federal and/or state hazardous waste requirements</a:t>
            </a:r>
            <a:r>
              <a:rPr lang="en-US" sz="14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1400">
              <a:solidFill>
                <a:prstClr val="black"/>
              </a:solidFill>
              <a:latin typeface="Arial" panose="020B0604020202020204" pitchFamily="34" charset="0"/>
              <a:cs typeface="Arial" panose="020B0604020202020204" pitchFamily="34" charset="0"/>
            </a:endParaRPr>
          </a:p>
          <a:p>
            <a:pPr marL="457200" indent="-285750">
              <a:lnSpc>
                <a:spcPct val="107000"/>
              </a:lnSpc>
              <a:spcBef>
                <a:spcPts val="0"/>
              </a:spcBef>
              <a:spcAft>
                <a:spcPts val="600"/>
              </a:spcAft>
              <a:buSzPct val="65000"/>
              <a:buFont typeface="Wingdings 3" panose="05040102010807070707" pitchFamily="18" charset="2"/>
              <a:buChar char=""/>
              <a:tabLst>
                <a:tab pos="457200" algn="l"/>
              </a:tabLst>
              <a:defRPr/>
            </a:pPr>
            <a:r>
              <a:rPr lang="en-US" sz="1400">
                <a:latin typeface="Arial" panose="020B0604020202020204" pitchFamily="34" charset="0"/>
                <a:ea typeface="Calibri" panose="020F0502020204030204" pitchFamily="34" charset="0"/>
              </a:rPr>
              <a:t>Developed over 700 written responses to partner agencies and the public with tracking data for the movement of electronic wastes, orphan appliances, treated wood wastes, household hazardous wastes, and other materials that are subject to hazardous waste management requirements</a:t>
            </a:r>
            <a:r>
              <a:rPr lang="en-US" sz="14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1400">
              <a:solidFill>
                <a:prstClr val="black"/>
              </a:solidFill>
              <a:latin typeface="Arial" panose="020B0604020202020204" pitchFamily="34" charset="0"/>
              <a:cs typeface="Arial" panose="020B0604020202020204" pitchFamily="34" charset="0"/>
            </a:endParaRPr>
          </a:p>
          <a:p>
            <a:pPr marL="457200" indent="-285750">
              <a:lnSpc>
                <a:spcPct val="107000"/>
              </a:lnSpc>
              <a:spcBef>
                <a:spcPts val="0"/>
              </a:spcBef>
              <a:spcAft>
                <a:spcPts val="600"/>
              </a:spcAft>
              <a:buSzPct val="65000"/>
              <a:buFont typeface="Wingdings 3" panose="05040102010807070707" pitchFamily="18" charset="2"/>
              <a:buChar char=""/>
              <a:tabLst>
                <a:tab pos="457200" algn="l"/>
              </a:tabLst>
              <a:defRPr/>
            </a:pPr>
            <a:r>
              <a:rPr lang="en-US" sz="1400">
                <a:solidFill>
                  <a:prstClr val="black"/>
                </a:solidFill>
                <a:latin typeface="Arial" panose="020B0604020202020204" pitchFamily="34" charset="0"/>
                <a:cs typeface="Arial" panose="020B0604020202020204" pitchFamily="34" charset="0"/>
              </a:rPr>
              <a:t>Conducted over 75 evaluations of site-specific applications, such as for certification of Appliance Recyclers and/or notices of intent to operate from Transportable Treatment Unit operators.</a:t>
            </a:r>
          </a:p>
          <a:p>
            <a:pPr marL="457200" indent="-285750">
              <a:lnSpc>
                <a:spcPct val="107000"/>
              </a:lnSpc>
              <a:spcBef>
                <a:spcPts val="0"/>
              </a:spcBef>
              <a:spcAft>
                <a:spcPts val="600"/>
              </a:spcAft>
              <a:buSzPct val="65000"/>
              <a:buFont typeface="Wingdings 3" panose="05040102010807070707" pitchFamily="18" charset="2"/>
              <a:buChar char=""/>
              <a:tabLst>
                <a:tab pos="457200" algn="l"/>
              </a:tabLst>
              <a:defRPr/>
            </a:pPr>
            <a:r>
              <a:rPr lang="en-US" sz="1400">
                <a:latin typeface="Arial" panose="020B0604020202020204" pitchFamily="34" charset="0"/>
                <a:ea typeface="Calibri" panose="020F0502020204030204" pitchFamily="34" charset="0"/>
              </a:rPr>
              <a:t>Managed the annual $10 million RCRA grant and workplan, which funds DTSC’s oversight, and associated activities, of the RCRA program in California. </a:t>
            </a:r>
            <a:endParaRPr lang="en-US" sz="1400">
              <a:solidFill>
                <a:prstClr val="black"/>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99ED714-CD8F-4193-A790-F417A60FE7A0}"/>
              </a:ext>
            </a:extLst>
          </p:cNvPr>
          <p:cNvSpPr>
            <a:spLocks noGrp="1"/>
          </p:cNvSpPr>
          <p:nvPr>
            <p:ph type="sldNum" sz="quarter" idx="12"/>
          </p:nvPr>
        </p:nvSpPr>
        <p:spPr>
          <a:xfrm>
            <a:off x="11430000" y="0"/>
            <a:ext cx="762000" cy="356698"/>
          </a:xfrm>
        </p:spPr>
        <p:txBody>
          <a:bodyPr/>
          <a:lstStyle/>
          <a:p>
            <a:fld id="{D79DDE80-F1C1-4874-96F3-354863CC2791}"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75671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descr="Five people wearing full hazardous material suits, gas masks and full face respirators.">
            <a:extLst>
              <a:ext uri="{FF2B5EF4-FFF2-40B4-BE49-F238E27FC236}">
                <a16:creationId xmlns:a16="http://schemas.microsoft.com/office/drawing/2014/main" id="{A93AAB8A-9FC8-4292-B8DA-5AC7F1A43D7C}"/>
              </a:ext>
            </a:extLst>
          </p:cNvPr>
          <p:cNvSpPr>
            <a:spLocks noGrp="1"/>
          </p:cNvSpPr>
          <p:nvPr>
            <p:ph type="title"/>
          </p:nvPr>
        </p:nvSpPr>
        <p:spPr>
          <a:xfrm>
            <a:off x="627823" y="27681"/>
            <a:ext cx="10972800" cy="831778"/>
          </a:xfrm>
        </p:spPr>
        <p:txBody>
          <a:bodyPr>
            <a:normAutofit/>
          </a:bodyPr>
          <a:lstStyle/>
          <a:p>
            <a:pPr algn="l"/>
            <a:r>
              <a:rPr lang="en-US" sz="1800">
                <a:solidFill>
                  <a:prstClr val="black"/>
                </a:solidFill>
                <a:latin typeface="Arial" pitchFamily="34" charset="0"/>
                <a:cs typeface="Arial" pitchFamily="34" charset="0"/>
              </a:rPr>
              <a:t>Policy and Program Support Branch </a:t>
            </a:r>
            <a:r>
              <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Statutory Authorities</a:t>
            </a:r>
            <a:endParaRPr lang="en-US" sz="2000">
              <a:solidFill>
                <a:schemeClr val="bg1"/>
              </a:solidFill>
            </a:endParaRPr>
          </a:p>
        </p:txBody>
      </p:sp>
      <p:pic>
        <p:nvPicPr>
          <p:cNvPr id="17" name="Picture 16">
            <a:extLst>
              <a:ext uri="{FF2B5EF4-FFF2-40B4-BE49-F238E27FC236}">
                <a16:creationId xmlns:a16="http://schemas.microsoft.com/office/drawing/2014/main" id="{4A8C8996-940B-40C5-AD3C-B786B7D69C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823" y="715698"/>
            <a:ext cx="10985944" cy="24386"/>
          </a:xfrm>
          <a:prstGeom prst="rect">
            <a:avLst/>
          </a:prstGeom>
        </p:spPr>
      </p:pic>
      <p:sp>
        <p:nvSpPr>
          <p:cNvPr id="6" name="Content Placeholder 5">
            <a:extLst>
              <a:ext uri="{FF2B5EF4-FFF2-40B4-BE49-F238E27FC236}">
                <a16:creationId xmlns:a16="http://schemas.microsoft.com/office/drawing/2014/main" id="{8CEF45F1-12C8-41FC-831F-262A5F356A8C}"/>
              </a:ext>
            </a:extLst>
          </p:cNvPr>
          <p:cNvSpPr>
            <a:spLocks noGrp="1"/>
          </p:cNvSpPr>
          <p:nvPr>
            <p:ph sz="quarter" idx="4"/>
          </p:nvPr>
        </p:nvSpPr>
        <p:spPr>
          <a:xfrm>
            <a:off x="614680" y="988207"/>
            <a:ext cx="11107864" cy="639421"/>
          </a:xfrm>
        </p:spPr>
        <p:txBody>
          <a:bodyPr>
            <a:normAutofit/>
          </a:bodyPr>
          <a:lstStyle/>
          <a:p>
            <a:pPr marL="0" indent="0">
              <a:buNone/>
            </a:pPr>
            <a:r>
              <a:rPr lang="en-US" sz="1400" dirty="0"/>
              <a:t>The list of statutory authorities show the breadth of statutory and policy mandates that staff refer to when responding to questions and inquiries from stakeholders. Throughout the presentation, specific citations are noted that apply to the activity or service provided.</a:t>
            </a:r>
            <a:endParaRPr lang="en-US" sz="1400" baseline="30000" dirty="0"/>
          </a:p>
        </p:txBody>
      </p:sp>
      <p:graphicFrame>
        <p:nvGraphicFramePr>
          <p:cNvPr id="8" name="Table 7">
            <a:extLst>
              <a:ext uri="{FF2B5EF4-FFF2-40B4-BE49-F238E27FC236}">
                <a16:creationId xmlns:a16="http://schemas.microsoft.com/office/drawing/2014/main" id="{99316162-D2D2-47C8-B3ED-E0CE5416B66D}"/>
              </a:ext>
            </a:extLst>
          </p:cNvPr>
          <p:cNvGraphicFramePr>
            <a:graphicFrameLocks noGrp="1"/>
          </p:cNvGraphicFramePr>
          <p:nvPr>
            <p:extLst>
              <p:ext uri="{D42A27DB-BD31-4B8C-83A1-F6EECF244321}">
                <p14:modId xmlns:p14="http://schemas.microsoft.com/office/powerpoint/2010/main" val="1222206802"/>
              </p:ext>
            </p:extLst>
          </p:nvPr>
        </p:nvGraphicFramePr>
        <p:xfrm>
          <a:off x="754856" y="1714500"/>
          <a:ext cx="10682287" cy="3761510"/>
        </p:xfrm>
        <a:graphic>
          <a:graphicData uri="http://schemas.openxmlformats.org/drawingml/2006/table">
            <a:tbl>
              <a:tblPr firstRow="1" firstCol="1" bandRow="1"/>
              <a:tblGrid>
                <a:gridCol w="2521744">
                  <a:extLst>
                    <a:ext uri="{9D8B030D-6E8A-4147-A177-3AD203B41FA5}">
                      <a16:colId xmlns:a16="http://schemas.microsoft.com/office/drawing/2014/main" val="572147404"/>
                    </a:ext>
                  </a:extLst>
                </a:gridCol>
                <a:gridCol w="8160543">
                  <a:extLst>
                    <a:ext uri="{9D8B030D-6E8A-4147-A177-3AD203B41FA5}">
                      <a16:colId xmlns:a16="http://schemas.microsoft.com/office/drawing/2014/main" val="3818273820"/>
                    </a:ext>
                  </a:extLst>
                </a:gridCol>
              </a:tblGrid>
              <a:tr h="261620">
                <a:tc>
                  <a:txBody>
                    <a:bodyPr/>
                    <a:lstStyle/>
                    <a:p>
                      <a:pPr marL="0" marR="0" indent="0" algn="l">
                        <a:lnSpc>
                          <a:spcPct val="115000"/>
                        </a:lnSpc>
                        <a:spcBef>
                          <a:spcPts val="0"/>
                        </a:spcBef>
                        <a:spcAft>
                          <a:spcPts val="0"/>
                        </a:spcAft>
                      </a:pPr>
                      <a:r>
                        <a:rPr lang="en-US" sz="1200" b="1">
                          <a:solidFill>
                            <a:srgbClr val="FFFFFF"/>
                          </a:solidFill>
                          <a:effectLst/>
                          <a:latin typeface="+mn-lt"/>
                          <a:ea typeface="Microsoft JhengHei" panose="020B0604030504040204" pitchFamily="34" charset="-120"/>
                          <a:cs typeface="Times New Roman" panose="02020603050405020304" pitchFamily="18" charset="0"/>
                        </a:rPr>
                        <a:t>Code</a:t>
                      </a:r>
                      <a:endParaRPr lang="en-US" sz="1200" b="1">
                        <a:effectLst/>
                        <a:latin typeface="+mn-lt"/>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marL="0" marR="0" indent="0" algn="ctr">
                        <a:lnSpc>
                          <a:spcPct val="115000"/>
                        </a:lnSpc>
                        <a:spcBef>
                          <a:spcPts val="0"/>
                        </a:spcBef>
                        <a:spcAft>
                          <a:spcPts val="0"/>
                        </a:spcAft>
                      </a:pPr>
                      <a:r>
                        <a:rPr lang="en-US" sz="1200" b="1">
                          <a:solidFill>
                            <a:srgbClr val="FFFFFF"/>
                          </a:solidFill>
                          <a:effectLst/>
                          <a:latin typeface="+mn-lt"/>
                          <a:ea typeface="Microsoft JhengHei" panose="020B0604030504040204" pitchFamily="34" charset="-120"/>
                          <a:cs typeface="Times New Roman" panose="02020603050405020304" pitchFamily="18" charset="0"/>
                        </a:rPr>
                        <a:t>Code Sections</a:t>
                      </a:r>
                      <a:endParaRPr lang="en-US" sz="1200" b="1">
                        <a:effectLst/>
                        <a:latin typeface="+mn-lt"/>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extLst>
                  <a:ext uri="{0D108BD9-81ED-4DB2-BD59-A6C34878D82A}">
                    <a16:rowId xmlns:a16="http://schemas.microsoft.com/office/drawing/2014/main" val="3159660131"/>
                  </a:ext>
                </a:extLst>
              </a:tr>
              <a:tr h="583315">
                <a:tc>
                  <a:txBody>
                    <a:bodyPr/>
                    <a:lstStyle/>
                    <a:p>
                      <a:pPr marL="0" marR="0" indent="0">
                        <a:lnSpc>
                          <a:spcPct val="115000"/>
                        </a:lnSpc>
                        <a:spcBef>
                          <a:spcPts val="0"/>
                        </a:spcBef>
                        <a:spcAft>
                          <a:spcPts val="0"/>
                        </a:spcAft>
                      </a:pPr>
                      <a:r>
                        <a:rPr lang="en-US" sz="1200">
                          <a:effectLst/>
                          <a:latin typeface="Arial" panose="020B0604020202020204" pitchFamily="34" charset="0"/>
                          <a:ea typeface="Microsoft JhengHei" panose="020B0604030504040204" pitchFamily="34" charset="-120"/>
                          <a:cs typeface="Times New Roman" panose="02020603050405020304" pitchFamily="18" charset="0"/>
                        </a:rPr>
                        <a:t>Health and Safety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defTabSz="914400" rtl="0" eaLnBrk="1" latinLnBrk="0" hangingPunct="1">
                        <a:lnSpc>
                          <a:spcPct val="100000"/>
                        </a:lnSpc>
                        <a:buFont typeface="Wingdings" panose="05000000000000000000" pitchFamily="2" charset="2"/>
                        <a:buChar char="§"/>
                      </a:pPr>
                      <a:r>
                        <a:rPr lang="it-IT" sz="1200" kern="1200">
                          <a:solidFill>
                            <a:schemeClr val="dk1"/>
                          </a:solidFill>
                          <a:latin typeface="Arial" panose="020B0604020202020204" pitchFamily="34" charset="0"/>
                          <a:ea typeface="+mn-ea"/>
                          <a:cs typeface="Arial" panose="020B0604020202020204" pitchFamily="34" charset="0"/>
                        </a:rPr>
                        <a:t>Div. 20 Ch. 6.5 §§ 25143; 25150.7-25150.8; 25159; 25160; 25170; 25174.1; 25200.1.5; 25200.15; 25204; 25204.6; 25211-25214; 25214.8.5; 25214.8.10; 25214.9-25214.10.2; 25218-25218.14; 25250.29-25250.30; 25259</a:t>
                      </a:r>
                    </a:p>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Div. 37 § 57000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32391"/>
                  </a:ext>
                </a:extLst>
              </a:tr>
              <a:tr h="583315">
                <a:tc>
                  <a:txBody>
                    <a:bodyPr/>
                    <a:lstStyle/>
                    <a:p>
                      <a:pPr marL="0" marR="0" indent="0">
                        <a:lnSpc>
                          <a:spcPct val="115000"/>
                        </a:lnSpc>
                        <a:spcBef>
                          <a:spcPts val="0"/>
                        </a:spcBef>
                        <a:spcAft>
                          <a:spcPts val="0"/>
                        </a:spcAft>
                      </a:pPr>
                      <a:r>
                        <a:rPr lang="en-US" sz="1200">
                          <a:effectLst/>
                          <a:latin typeface="Arial" panose="020B0604020202020204" pitchFamily="34" charset="0"/>
                          <a:ea typeface="Microsoft JhengHei" panose="020B0604030504040204" pitchFamily="34" charset="-120"/>
                          <a:cs typeface="Times New Roman" panose="02020603050405020304" pitchFamily="18" charset="0"/>
                        </a:rPr>
                        <a:t>California Code of Regulations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Title 14 Div. 2 Ch. 4 § 1783 and § 1786;</a:t>
                      </a:r>
                    </a:p>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Title 22 Div. 4.5 Ch. 10 § 66260.200, et seq; Ch. 12 § 66262.12; Ch. 13 § 66263.40-.46; Ch. 24 § 66274.1, et seq.; </a:t>
                      </a:r>
                      <a:r>
                        <a:rPr lang="en-US" sz="1200" kern="1200" err="1">
                          <a:solidFill>
                            <a:schemeClr val="dk1"/>
                          </a:solidFill>
                          <a:latin typeface="Arial" panose="020B0604020202020204" pitchFamily="34" charset="0"/>
                          <a:ea typeface="+mn-ea"/>
                          <a:cs typeface="Arial" panose="020B0604020202020204" pitchFamily="34" charset="0"/>
                        </a:rPr>
                        <a:t>Chs</a:t>
                      </a:r>
                      <a:r>
                        <a:rPr lang="en-US" sz="1200" kern="1200">
                          <a:solidFill>
                            <a:schemeClr val="dk1"/>
                          </a:solidFill>
                          <a:latin typeface="Arial" panose="020B0604020202020204" pitchFamily="34" charset="0"/>
                          <a:ea typeface="+mn-ea"/>
                          <a:cs typeface="Arial" panose="020B0604020202020204" pitchFamily="34" charset="0"/>
                        </a:rPr>
                        <a:t>. 23, 34, 45, 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489124"/>
                  </a:ext>
                </a:extLst>
              </a:tr>
              <a:tr h="583315">
                <a:tc>
                  <a:txBody>
                    <a:bodyPr/>
                    <a:lstStyle/>
                    <a:p>
                      <a:pPr marL="0" marR="0" indent="0">
                        <a:lnSpc>
                          <a:spcPct val="115000"/>
                        </a:lnSpc>
                        <a:spcBef>
                          <a:spcPts val="0"/>
                        </a:spcBef>
                        <a:spcAft>
                          <a:spcPts val="0"/>
                        </a:spcAft>
                      </a:pPr>
                      <a:r>
                        <a:rPr lang="en-US" sz="1200">
                          <a:effectLst/>
                          <a:latin typeface="Arial" panose="020B0604020202020204" pitchFamily="34" charset="0"/>
                          <a:ea typeface="Microsoft JhengHei" panose="020B0604030504040204" pitchFamily="34" charset="-120"/>
                          <a:cs typeface="Times New Roman" panose="02020603050405020304" pitchFamily="18" charset="0"/>
                        </a:rPr>
                        <a:t>Code of Federal Regulations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Title 40 Parts 260-270 and 271.6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669031"/>
                  </a:ext>
                </a:extLst>
              </a:tr>
              <a:tr h="583315">
                <a:tc>
                  <a:txBody>
                    <a:bodyPr/>
                    <a:lstStyle/>
                    <a:p>
                      <a:pPr marL="0" marR="0" indent="0">
                        <a:lnSpc>
                          <a:spcPct val="115000"/>
                        </a:lnSpc>
                        <a:spcBef>
                          <a:spcPts val="0"/>
                        </a:spcBef>
                        <a:spcAft>
                          <a:spcPts val="0"/>
                        </a:spcAft>
                      </a:pPr>
                      <a:r>
                        <a:rPr lang="en-US" sz="1200">
                          <a:effectLst/>
                          <a:latin typeface="Arial" panose="020B0604020202020204" pitchFamily="34" charset="0"/>
                          <a:ea typeface="Microsoft JhengHei" panose="020B0604030504040204" pitchFamily="34" charset="-120"/>
                          <a:cs typeface="Times New Roman" panose="02020603050405020304" pitchFamily="18" charset="0"/>
                        </a:rPr>
                        <a:t>Government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Title 1 Div. 7 §§ 6250-6270; </a:t>
                      </a:r>
                    </a:p>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Title 2 Div. 3 § 11546.7 and § 12270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846150"/>
                  </a:ext>
                </a:extLst>
              </a:tr>
              <a:tr h="583315">
                <a:tc>
                  <a:txBody>
                    <a:bodyPr/>
                    <a:lstStyle/>
                    <a:p>
                      <a:pPr marL="0" marR="0" indent="0">
                        <a:lnSpc>
                          <a:spcPct val="115000"/>
                        </a:lnSpc>
                        <a:spcBef>
                          <a:spcPts val="0"/>
                        </a:spcBef>
                        <a:spcAft>
                          <a:spcPts val="0"/>
                        </a:spcAft>
                      </a:pPr>
                      <a:r>
                        <a:rPr lang="en-US" sz="1200">
                          <a:effectLst/>
                          <a:latin typeface="Arial" panose="020B0604020202020204" pitchFamily="34" charset="0"/>
                          <a:ea typeface="Microsoft JhengHei" panose="020B0604030504040204" pitchFamily="34" charset="-120"/>
                          <a:cs typeface="Times New Roman" panose="02020603050405020304" pitchFamily="18" charset="0"/>
                        </a:rPr>
                        <a:t>Public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defTabSz="914400" rtl="0" eaLnBrk="1" latinLnBrk="0" hangingPunct="1">
                        <a:lnSpc>
                          <a:spcPct val="100000"/>
                        </a:lnSpc>
                        <a:buFont typeface="Wingdings" panose="05000000000000000000" pitchFamily="2" charset="2"/>
                        <a:buChar char="§"/>
                      </a:pPr>
                      <a:r>
                        <a:rPr lang="nb-NO" sz="1200" kern="1200">
                          <a:solidFill>
                            <a:schemeClr val="dk1"/>
                          </a:solidFill>
                          <a:latin typeface="Arial" panose="020B0604020202020204" pitchFamily="34" charset="0"/>
                          <a:ea typeface="+mn-ea"/>
                          <a:cs typeface="Arial" panose="020B0604020202020204" pitchFamily="34" charset="0"/>
                        </a:rPr>
                        <a:t>Div. 3 § 3213-3150, et seq; Div. 30 § 42450.5 et seq.; Div. 30 §§ 42456; 42460-42486; and 42496.4</a:t>
                      </a:r>
                      <a:endParaRPr lang="en-US" sz="12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215319"/>
                  </a:ext>
                </a:extLst>
              </a:tr>
              <a:tr h="583315">
                <a:tc>
                  <a:txBody>
                    <a:bodyPr/>
                    <a:lstStyle/>
                    <a:p>
                      <a:pPr marL="0" marR="0" indent="0">
                        <a:lnSpc>
                          <a:spcPct val="115000"/>
                        </a:lnSpc>
                        <a:spcBef>
                          <a:spcPts val="0"/>
                        </a:spcBef>
                        <a:spcAft>
                          <a:spcPts val="0"/>
                        </a:spcAft>
                      </a:pPr>
                      <a:r>
                        <a:rPr lang="en-US" sz="1200">
                          <a:effectLst/>
                          <a:latin typeface="Arial" panose="020B0604020202020204" pitchFamily="34" charset="0"/>
                          <a:ea typeface="Microsoft JhengHei" panose="020B0604030504040204" pitchFamily="34" charset="-120"/>
                          <a:cs typeface="Times New Roman" panose="02020603050405020304" pitchFamily="18" charset="0"/>
                        </a:rPr>
                        <a:t>Administrative Priorities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Budget Request 3960-006-BCP-BR-2015-GB</a:t>
                      </a:r>
                    </a:p>
                    <a:p>
                      <a:pPr marL="171450" lvl="0" indent="-171450" algn="l" defTabSz="914400" rtl="0" eaLnBrk="1" latinLnBrk="0" hangingPunct="1">
                        <a:lnSpc>
                          <a:spcPct val="100000"/>
                        </a:lnSpc>
                        <a:buFont typeface="Wingdings" panose="05000000000000000000" pitchFamily="2" charset="2"/>
                        <a:buChar char="§"/>
                      </a:pPr>
                      <a:r>
                        <a:rPr lang="en-US" sz="1200" kern="1200">
                          <a:solidFill>
                            <a:schemeClr val="dk1"/>
                          </a:solidFill>
                          <a:latin typeface="Arial" panose="020B0604020202020204" pitchFamily="34" charset="0"/>
                          <a:ea typeface="+mn-ea"/>
                          <a:cs typeface="Arial" panose="020B0604020202020204" pitchFamily="34" charset="0"/>
                        </a:rPr>
                        <a:t>SB 1249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986121"/>
                  </a:ext>
                </a:extLst>
              </a:tr>
            </a:tbl>
          </a:graphicData>
        </a:graphic>
      </p:graphicFrame>
      <p:sp>
        <p:nvSpPr>
          <p:cNvPr id="7" name="Slide Number Placeholder 7">
            <a:extLst>
              <a:ext uri="{FF2B5EF4-FFF2-40B4-BE49-F238E27FC236}">
                <a16:creationId xmlns:a16="http://schemas.microsoft.com/office/drawing/2014/main" id="{499ED714-CD8F-4193-A790-F417A60FE7A0}"/>
              </a:ext>
            </a:extLst>
          </p:cNvPr>
          <p:cNvSpPr>
            <a:spLocks noGrp="1"/>
          </p:cNvSpPr>
          <p:nvPr>
            <p:ph type="sldNum" sz="quarter" idx="12"/>
          </p:nvPr>
        </p:nvSpPr>
        <p:spPr>
          <a:xfrm>
            <a:off x="9347200" y="-8427"/>
            <a:ext cx="2844800" cy="365125"/>
          </a:xfrm>
        </p:spPr>
        <p:txBody>
          <a:bodyPr/>
          <a:lstStyle/>
          <a:p>
            <a:fld id="{D79DDE80-F1C1-4874-96F3-354863CC2791}"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29640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A844153B-2232-492E-B700-A0EDE2A03C9A}"/>
              </a:ext>
            </a:extLst>
          </p:cNvPr>
          <p:cNvSpPr>
            <a:spLocks noGrp="1"/>
          </p:cNvSpPr>
          <p:nvPr>
            <p:ph type="title"/>
          </p:nvPr>
        </p:nvSpPr>
        <p:spPr>
          <a:xfrm>
            <a:off x="517815" y="177296"/>
            <a:ext cx="10972800" cy="867576"/>
          </a:xfrm>
        </p:spPr>
        <p:txBody>
          <a:bodyPr>
            <a:normAutofit/>
          </a:bodyPr>
          <a:lstStyle/>
          <a:p>
            <a:pPr lvl="0" algn="l">
              <a:defRPr/>
            </a:pPr>
            <a:r>
              <a:rPr lang="en-US" sz="1800">
                <a:solidFill>
                  <a:prstClr val="black"/>
                </a:solidFill>
                <a:latin typeface="Arial"/>
              </a:rPr>
              <a:t>Overview of Policy and Program Support Branch</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608061" y="9144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4461" y="967623"/>
            <a:ext cx="1676400" cy="368591"/>
          </a:xfrm>
          <a:ln w="3175">
            <a:solidFill>
              <a:schemeClr val="tx1"/>
            </a:solidFill>
          </a:ln>
        </p:spPr>
        <p:txBody>
          <a:bodyPr>
            <a:normAutofit/>
          </a:bodyPr>
          <a:lstStyle/>
          <a:p>
            <a:pPr marL="0" indent="0">
              <a:buNone/>
            </a:pPr>
            <a:r>
              <a:rPr lang="en-US" sz="1800"/>
              <a:t>RESOURCES</a:t>
            </a:r>
          </a:p>
        </p:txBody>
      </p:sp>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608061" y="1399208"/>
            <a:ext cx="5183140" cy="286205"/>
          </a:xfrm>
          <a:solidFill>
            <a:schemeClr val="tx2"/>
          </a:solidFill>
          <a:ln w="3175">
            <a:solidFill>
              <a:schemeClr val="tx1"/>
            </a:solidFill>
          </a:ln>
        </p:spPr>
        <p:txBody>
          <a:bodyPr>
            <a:normAutofit lnSpcReduction="10000"/>
          </a:bodyPr>
          <a:lstStyle/>
          <a:p>
            <a:pPr lvl="0" algn="ctr">
              <a:defRPr/>
            </a:pPr>
            <a:r>
              <a:rPr lang="en-US" sz="1400" b="0">
                <a:solidFill>
                  <a:prstClr val="white"/>
                </a:solidFill>
                <a:latin typeface="Arial" panose="020B0604020202020204" pitchFamily="34" charset="0"/>
                <a:cs typeface="Arial" panose="020B0604020202020204" pitchFamily="34" charset="0"/>
              </a:rPr>
              <a:t>Policy and Program Support Branch (09/2018-08/2019)</a:t>
            </a:r>
          </a:p>
        </p:txBody>
      </p:sp>
      <p:pic>
        <p:nvPicPr>
          <p:cNvPr id="13" name="Picture 12" descr="Diagram of Policy and Program support branch in the Hazardous Waste Management Program, Policy and Program Support Branch has three units:  Regulatory Assistance Office;  Policy Development; and &#10;Program Implementation">
            <a:extLst>
              <a:ext uri="{FF2B5EF4-FFF2-40B4-BE49-F238E27FC236}">
                <a16:creationId xmlns:a16="http://schemas.microsoft.com/office/drawing/2014/main" id="{31FB95B7-57D9-4305-816A-96BAD19EAE5B}"/>
              </a:ext>
            </a:extLst>
          </p:cNvPr>
          <p:cNvPicPr>
            <a:picLocks noChangeAspect="1"/>
          </p:cNvPicPr>
          <p:nvPr/>
        </p:nvPicPr>
        <p:blipFill rotWithShape="1">
          <a:blip r:embed="rId3"/>
          <a:srcRect b="27012"/>
          <a:stretch/>
        </p:blipFill>
        <p:spPr>
          <a:xfrm>
            <a:off x="685030" y="1592414"/>
            <a:ext cx="5029200" cy="2927931"/>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608061" y="1720270"/>
            <a:ext cx="5183139" cy="4832638"/>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fontAlgn="ctr">
              <a:buNone/>
            </a:pPr>
            <a:endParaRPr lang="en-US" sz="1100" dirty="0"/>
          </a:p>
          <a:p>
            <a:pPr marL="0" indent="0" fontAlgn="ctr">
              <a:buNone/>
            </a:pPr>
            <a:endParaRPr lang="en-US" sz="1100" dirty="0"/>
          </a:p>
          <a:p>
            <a:pPr marL="0" indent="0" fontAlgn="ctr">
              <a:buNone/>
            </a:pPr>
            <a:endParaRPr lang="en-US" sz="1100" dirty="0"/>
          </a:p>
          <a:p>
            <a:pPr marL="0" indent="0" fontAlgn="ctr">
              <a:buNone/>
            </a:pPr>
            <a:endParaRPr lang="en-US" sz="1100" dirty="0"/>
          </a:p>
          <a:p>
            <a:pPr marL="0" indent="0" fontAlgn="ctr">
              <a:buNone/>
            </a:pPr>
            <a:br>
              <a:rPr lang="en-US" sz="1100" dirty="0"/>
            </a:br>
            <a:endParaRPr lang="en-US" sz="1100" dirty="0"/>
          </a:p>
          <a:p>
            <a:pPr marL="0" indent="0" fontAlgn="ctr">
              <a:buNone/>
            </a:pPr>
            <a:endParaRPr lang="en-US" sz="1000" dirty="0"/>
          </a:p>
          <a:p>
            <a:pPr marL="0" indent="0" fontAlgn="ctr">
              <a:buNone/>
            </a:pPr>
            <a:endParaRPr lang="en-US" sz="1000" dirty="0"/>
          </a:p>
          <a:p>
            <a:pPr marL="0" indent="0" fontAlgn="ctr">
              <a:buNone/>
            </a:pPr>
            <a:endParaRPr lang="en-US" sz="1000" dirty="0"/>
          </a:p>
          <a:p>
            <a:pPr marL="0" indent="0" fontAlgn="ctr">
              <a:buNone/>
            </a:pPr>
            <a:r>
              <a:rPr lang="en-US" sz="1000" dirty="0"/>
              <a:t>SOURCES: DTSC HR</a:t>
            </a:r>
          </a:p>
          <a:p>
            <a:pPr marL="0" indent="0" fontAlgn="ctr">
              <a:buNone/>
            </a:pPr>
            <a:r>
              <a:rPr lang="en-US" sz="1000" dirty="0"/>
              <a:t>NOTES: (1) 0.5 position will transfer to the Permitting Division after Permitting completes its recruitment of this vacancy. </a:t>
            </a:r>
          </a:p>
          <a:p>
            <a:pPr marL="0" indent="0" fontAlgn="ctr">
              <a:buNone/>
            </a:pPr>
            <a:r>
              <a:rPr lang="en-US" sz="1000" dirty="0"/>
              <a:t>(2) PIU has 8 positions, but 1 position is on loan to CalPERS under a formal memorandum of understanding. These hours are not included in 	this workload analysis. </a:t>
            </a:r>
          </a:p>
          <a:p>
            <a:pPr marL="0" indent="0" fontAlgn="ctr">
              <a:buNone/>
            </a:pPr>
            <a:r>
              <a:rPr lang="en-US" sz="1000" dirty="0"/>
              <a:t>(3) 27.5 positions were used as the basis for the workload analysis. Unfunded and other specific positions were not included.</a:t>
            </a:r>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3585349" y="3957456"/>
            <a:ext cx="4933428" cy="273631"/>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6248400" y="1399208"/>
            <a:ext cx="5334001" cy="286205"/>
          </a:xfrm>
          <a:solidFill>
            <a:schemeClr val="tx2"/>
          </a:solidFill>
          <a:ln w="3175">
            <a:solidFill>
              <a:schemeClr val="tx1"/>
            </a:solidFill>
          </a:ln>
        </p:spPr>
        <p:txBody>
          <a:bodyPr>
            <a:normAutofit lnSpcReduction="10000"/>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6248400" y="1685413"/>
            <a:ext cx="5334001" cy="4867787"/>
          </a:xfrm>
          <a:ln w="3175">
            <a:solidFill>
              <a:schemeClr val="tx1"/>
            </a:solidFill>
          </a:ln>
        </p:spPr>
        <p:txBody>
          <a:bodyPr>
            <a:noAutofit/>
          </a:bodyPr>
          <a:lstStyle/>
          <a:p>
            <a:pPr marL="171450" lvl="0" indent="-171450">
              <a:spcBef>
                <a:spcPts val="0"/>
              </a:spcBef>
              <a:spcAft>
                <a:spcPts val="300"/>
              </a:spcAft>
              <a:buFont typeface="Wingdings" panose="05000000000000000000" pitchFamily="2" charset="2"/>
              <a:buChar char="§"/>
              <a:defRPr/>
            </a:pPr>
            <a:r>
              <a:rPr lang="en-US" sz="1000">
                <a:latin typeface="Arial" panose="020B0604020202020204" pitchFamily="34" charset="0"/>
                <a:cs typeface="Arial" panose="020B0604020202020204" pitchFamily="34" charset="0"/>
              </a:rPr>
              <a:t>In FY 2018-19, PPSB had 32.5 authorized positions.</a:t>
            </a:r>
            <a:r>
              <a:rPr lang="en-US" sz="1000" baseline="30000">
                <a:latin typeface="Arial" panose="020B0604020202020204" pitchFamily="34" charset="0"/>
                <a:cs typeface="Arial" panose="020B0604020202020204" pitchFamily="34" charset="0"/>
              </a:rPr>
              <a:t>3</a:t>
            </a:r>
            <a:r>
              <a:rPr lang="en-US" sz="1000">
                <a:latin typeface="Arial" panose="020B0604020202020204" pitchFamily="34" charset="0"/>
                <a:cs typeface="Arial" panose="020B0604020202020204" pitchFamily="34" charset="0"/>
              </a:rPr>
              <a:t> </a:t>
            </a:r>
            <a:r>
              <a:rPr lang="en-US" sz="1000">
                <a:solidFill>
                  <a:prstClr val="black"/>
                </a:solidFill>
                <a:latin typeface="Arial" panose="020B0604020202020204" pitchFamily="34" charset="0"/>
                <a:cs typeface="Arial" panose="020B0604020202020204" pitchFamily="34" charset="0"/>
              </a:rPr>
              <a:t>PPSB is comprised of </a:t>
            </a:r>
            <a:r>
              <a:rPr lang="en-US" sz="1000">
                <a:latin typeface="Arial" panose="020B0604020202020204" pitchFamily="34" charset="0"/>
                <a:cs typeface="Arial" panose="020B0604020202020204" pitchFamily="34" charset="0"/>
              </a:rPr>
              <a:t>3</a:t>
            </a:r>
            <a:r>
              <a:rPr lang="en-US" sz="1000">
                <a:solidFill>
                  <a:prstClr val="black"/>
                </a:solidFill>
                <a:latin typeface="Arial" panose="020B0604020202020204" pitchFamily="34" charset="0"/>
                <a:cs typeface="Arial" panose="020B0604020202020204" pitchFamily="34" charset="0"/>
              </a:rPr>
              <a:t> units that provide in-depth policy and regulatory guidance to the public, industry, and government agencies; develop and interpret hazardous waste management statutes and regulations; and manage the RCRA Grant:</a:t>
            </a:r>
          </a:p>
          <a:p>
            <a:pPr marL="347663" lvl="1" indent="-173038">
              <a:spcBef>
                <a:spcPts val="0"/>
              </a:spcBef>
              <a:spcAft>
                <a:spcPts val="300"/>
              </a:spcAft>
              <a:buSzPct val="60000"/>
              <a:buFont typeface="Wingdings 3" panose="05040102010807070707" pitchFamily="18" charset="2"/>
              <a:buChar char="w"/>
              <a:tabLst>
                <a:tab pos="347663" algn="l"/>
              </a:tabLst>
              <a:defRPr/>
            </a:pPr>
            <a:r>
              <a:rPr lang="en-US" sz="1000" b="1">
                <a:solidFill>
                  <a:prstClr val="black"/>
                </a:solidFill>
                <a:latin typeface="Arial" panose="020B0604020202020204" pitchFamily="34" charset="0"/>
                <a:cs typeface="Arial" panose="020B0604020202020204" pitchFamily="34" charset="0"/>
              </a:rPr>
              <a:t>Regulatory Assistance Office (RAO)</a:t>
            </a:r>
            <a:r>
              <a:rPr lang="en-US" sz="1000">
                <a:solidFill>
                  <a:prstClr val="black"/>
                </a:solidFill>
                <a:latin typeface="Arial" panose="020B0604020202020204" pitchFamily="34" charset="0"/>
                <a:cs typeface="Arial" panose="020B0604020202020204" pitchFamily="34" charset="0"/>
              </a:rPr>
              <a:t> helps the public, industry, government agencies, and DTSC staff identify the laws and regulations applicable to their hazardous waste circumstances and clarifies the attending compliance responsibilities. RAO researches and evaluates significant hazardous waste management issues identified by a Certified Unified Program Agency (CUPA) or regulated business. RAO also responds to questions and requests for interpretive guidance from DTSC staff, including HWMP’s other divisions (Statewide Enforcement and Permitting). </a:t>
            </a:r>
          </a:p>
          <a:p>
            <a:pPr marL="347663" lvl="1" indent="-173038">
              <a:spcBef>
                <a:spcPts val="0"/>
              </a:spcBef>
              <a:spcAft>
                <a:spcPts val="300"/>
              </a:spcAft>
              <a:buSzPct val="60000"/>
              <a:buFont typeface="Wingdings 3" panose="05040102010807070707" pitchFamily="18" charset="2"/>
              <a:buChar char="w"/>
              <a:tabLst>
                <a:tab pos="347663" algn="l"/>
              </a:tabLst>
              <a:defRPr/>
            </a:pPr>
            <a:r>
              <a:rPr lang="en-US" sz="1000" b="1">
                <a:solidFill>
                  <a:prstClr val="black"/>
                </a:solidFill>
                <a:latin typeface="Arial" panose="020B0604020202020204" pitchFamily="34" charset="0"/>
                <a:cs typeface="Arial" panose="020B0604020202020204" pitchFamily="34" charset="0"/>
              </a:rPr>
              <a:t>Policy Development Unit (PDU) </a:t>
            </a:r>
            <a:r>
              <a:rPr lang="en-US" sz="1000">
                <a:solidFill>
                  <a:prstClr val="black"/>
                </a:solidFill>
                <a:latin typeface="Arial" panose="020B0604020202020204" pitchFamily="34" charset="0"/>
                <a:cs typeface="Arial" panose="020B0604020202020204" pitchFamily="34" charset="0"/>
              </a:rPr>
              <a:t>develops regulations for RCRA authorization and specific waste streams and/or industries. Once adopted, the unit prepares implementation requirements and outreach documents. PDU evaluates the applicability of newly adopted or revised federal rules and determine if changes to California regulations are required and coordinates the RCRA authorization process for DTSC.</a:t>
            </a:r>
          </a:p>
          <a:p>
            <a:pPr marL="347663" lvl="1" indent="-173038">
              <a:spcBef>
                <a:spcPts val="0"/>
              </a:spcBef>
              <a:spcAft>
                <a:spcPts val="300"/>
              </a:spcAft>
              <a:buSzPct val="60000"/>
              <a:buFont typeface="Wingdings 3" panose="05040102010807070707" pitchFamily="18" charset="2"/>
              <a:buChar char="w"/>
              <a:tabLst>
                <a:tab pos="347663" algn="l"/>
              </a:tabLst>
              <a:defRPr/>
            </a:pPr>
            <a:r>
              <a:rPr lang="en-US" sz="1000" b="1">
                <a:solidFill>
                  <a:prstClr val="black"/>
                </a:solidFill>
                <a:latin typeface="Arial" panose="020B0604020202020204" pitchFamily="34" charset="0"/>
                <a:cs typeface="Arial" panose="020B0604020202020204" pitchFamily="34" charset="0"/>
              </a:rPr>
              <a:t>Program Implementation Unit (PIU) </a:t>
            </a:r>
            <a:r>
              <a:rPr lang="en-US" sz="1000">
                <a:solidFill>
                  <a:prstClr val="black"/>
                </a:solidFill>
                <a:latin typeface="Arial" panose="020B0604020202020204" pitchFamily="34" charset="0"/>
                <a:cs typeface="Arial" panose="020B0604020202020204" pitchFamily="34" charset="0"/>
              </a:rPr>
              <a:t>develops and manages several unique regulatory programs that address specific circumstances associated with non-traditional hazardous waste streams. The unit manages DTSC’s federal RCRA Grant, which funds DTSC’s oversight of the RCRA program in California.</a:t>
            </a:r>
          </a:p>
          <a:p>
            <a:pPr marL="347663" lvl="1" indent="-173038">
              <a:spcBef>
                <a:spcPts val="0"/>
              </a:spcBef>
              <a:spcAft>
                <a:spcPts val="300"/>
              </a:spcAft>
              <a:buSzPct val="60000"/>
              <a:buFont typeface="Wingdings 3" panose="05040102010807070707" pitchFamily="18" charset="2"/>
              <a:buChar char="w"/>
              <a:tabLst>
                <a:tab pos="347663" algn="l"/>
              </a:tabLst>
              <a:defRPr/>
            </a:pPr>
            <a:r>
              <a:rPr lang="en-US" sz="1000" b="1">
                <a:solidFill>
                  <a:prstClr val="black"/>
                </a:solidFill>
                <a:latin typeface="Arial" panose="020B0604020202020204" pitchFamily="34" charset="0"/>
                <a:cs typeface="Arial" panose="020B0604020202020204" pitchFamily="34" charset="0"/>
              </a:rPr>
              <a:t>Manager and Direct Reports: </a:t>
            </a:r>
            <a:r>
              <a:rPr lang="en-US" sz="1000">
                <a:solidFill>
                  <a:prstClr val="black"/>
                </a:solidFill>
                <a:latin typeface="Arial" panose="020B0604020202020204" pitchFamily="34" charset="0"/>
                <a:cs typeface="Arial" panose="020B0604020202020204" pitchFamily="34" charset="0"/>
              </a:rPr>
              <a:t>This is not a formal unit. The branch manager leads activities and set assignments. Analytical and office technician staff manage daily administrative and technical activities, including metrics development and tracking, contract development, personnel liaison services for recruitment; and special projects. </a:t>
            </a:r>
          </a:p>
          <a:p>
            <a:pPr marL="171450" lvl="0" indent="-171450">
              <a:spcBef>
                <a:spcPts val="0"/>
              </a:spcBef>
              <a:spcAft>
                <a:spcPts val="300"/>
              </a:spcAft>
              <a:buFont typeface="Wingdings" panose="05000000000000000000" pitchFamily="2" charset="2"/>
              <a:buChar char="§"/>
              <a:tabLst>
                <a:tab pos="115888" algn="l"/>
              </a:tabLst>
              <a:defRPr/>
            </a:pPr>
            <a:r>
              <a:rPr lang="en-US" sz="1000">
                <a:solidFill>
                  <a:prstClr val="black"/>
                </a:solidFill>
                <a:latin typeface="Arial" panose="020B0604020202020204" pitchFamily="34" charset="0"/>
                <a:cs typeface="Arial" panose="020B0604020202020204" pitchFamily="34" charset="0"/>
              </a:rPr>
              <a:t>Due to organizational realignment, analysis for PPSB was conducted using time data from September 2018 to August 2019, instead of the state fiscal year, to normalize one-time data inconsistencies. </a:t>
            </a:r>
          </a:p>
        </p:txBody>
      </p:sp>
      <p:sp>
        <p:nvSpPr>
          <p:cNvPr id="7" name="Slide Number Placeholder 8">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36376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44153B-2232-492E-B700-A0EDE2A03C9A}"/>
              </a:ext>
            </a:extLst>
          </p:cNvPr>
          <p:cNvSpPr>
            <a:spLocks noGrp="1"/>
          </p:cNvSpPr>
          <p:nvPr>
            <p:ph type="title"/>
          </p:nvPr>
        </p:nvSpPr>
        <p:spPr>
          <a:xfrm>
            <a:off x="457199" y="152750"/>
            <a:ext cx="11125197" cy="867576"/>
          </a:xfrm>
        </p:spPr>
        <p:txBody>
          <a:bodyPr>
            <a:noAutofit/>
          </a:bodyPr>
          <a:lstStyle/>
          <a:p>
            <a:pPr lvl="0" algn="l">
              <a:defRPr/>
            </a:pPr>
            <a:r>
              <a:rPr lang="en-US" sz="1800">
                <a:solidFill>
                  <a:prstClr val="black"/>
                </a:solidFill>
                <a:latin typeface="Arial" pitchFamily="34" charset="0"/>
                <a:cs typeface="Arial" pitchFamily="34" charset="0"/>
              </a:rPr>
              <a:t>80 percent of PPSB staff are scientists and engineers</a:t>
            </a:r>
          </a:p>
        </p:txBody>
      </p:sp>
      <p:cxnSp>
        <p:nvCxnSpPr>
          <p:cNvPr id="9" name="Straight Connector 8">
            <a:extLst>
              <a:ext uri="{FF2B5EF4-FFF2-40B4-BE49-F238E27FC236}">
                <a16:creationId xmlns:a16="http://schemas.microsoft.com/office/drawing/2014/main" id="{FC814395-159F-4A1F-A91A-07E3BB396AAE}"/>
              </a:ext>
              <a:ext uri="{C183D7F6-B498-43B3-948B-1728B52AA6E4}">
                <adec:decorative xmlns:adec="http://schemas.microsoft.com/office/drawing/2017/decorative" val="1"/>
              </a:ext>
            </a:extLst>
          </p:cNvPr>
          <p:cNvCxnSpPr>
            <a:cxnSpLocks/>
          </p:cNvCxnSpPr>
          <p:nvPr/>
        </p:nvCxnSpPr>
        <p:spPr>
          <a:xfrm>
            <a:off x="533397" y="1012307"/>
            <a:ext cx="11049000" cy="80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488319-6CE5-4F76-B8A3-14E62A2C1BFA}"/>
              </a:ext>
            </a:extLst>
          </p:cNvPr>
          <p:cNvSpPr>
            <a:spLocks noGrp="1"/>
          </p:cNvSpPr>
          <p:nvPr>
            <p:ph type="body" sz="quarter" idx="13"/>
          </p:nvPr>
        </p:nvSpPr>
        <p:spPr>
          <a:xfrm>
            <a:off x="9905999" y="1069024"/>
            <a:ext cx="1676400" cy="321462"/>
          </a:xfrm>
          <a:ln w="3175">
            <a:solidFill>
              <a:schemeClr val="tx1"/>
            </a:solidFill>
          </a:ln>
        </p:spPr>
        <p:txBody>
          <a:bodyPr>
            <a:noAutofit/>
          </a:bodyPr>
          <a:lstStyle/>
          <a:p>
            <a:pPr marL="0" indent="0" algn="ctr">
              <a:buNone/>
            </a:pPr>
            <a:r>
              <a:rPr lang="en-US" sz="1800"/>
              <a:t>RESOURCES</a:t>
            </a:r>
          </a:p>
        </p:txBody>
      </p:sp>
      <p:pic>
        <p:nvPicPr>
          <p:cNvPr id="11" name="Picture 10">
            <a:extLst>
              <a:ext uri="{FF2B5EF4-FFF2-40B4-BE49-F238E27FC236}">
                <a16:creationId xmlns:a16="http://schemas.microsoft.com/office/drawing/2014/main" id="{EF68AD41-CD1F-4C84-93C3-A6D7646C7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1072191"/>
            <a:ext cx="1828959" cy="376800"/>
          </a:xfrm>
          <a:prstGeom prst="rect">
            <a:avLst/>
          </a:prstGeom>
        </p:spPr>
      </p:pic>
      <p:sp>
        <p:nvSpPr>
          <p:cNvPr id="3" name="Text Placeholder 2">
            <a:extLst>
              <a:ext uri="{FF2B5EF4-FFF2-40B4-BE49-F238E27FC236}">
                <a16:creationId xmlns:a16="http://schemas.microsoft.com/office/drawing/2014/main" id="{8CBFA0A6-3C92-42C2-B221-1E266F0B351E}"/>
              </a:ext>
            </a:extLst>
          </p:cNvPr>
          <p:cNvSpPr>
            <a:spLocks noGrp="1"/>
          </p:cNvSpPr>
          <p:nvPr>
            <p:ph type="body" idx="1"/>
          </p:nvPr>
        </p:nvSpPr>
        <p:spPr>
          <a:xfrm>
            <a:off x="533397" y="1457010"/>
            <a:ext cx="6934202" cy="280333"/>
          </a:xfrm>
          <a:solidFill>
            <a:schemeClr val="tx2"/>
          </a:solidFill>
          <a:ln w="3175">
            <a:solidFill>
              <a:schemeClr val="tx1"/>
            </a:solidFill>
          </a:ln>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PPSB Staff Hours by Classification</a:t>
            </a:r>
            <a:r>
              <a:rPr kumimoji="0" lang="en-US" sz="1400" b="0"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1</a:t>
            </a: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(09/2018-08/2019)</a:t>
            </a:r>
          </a:p>
        </p:txBody>
      </p:sp>
      <p:pic>
        <p:nvPicPr>
          <p:cNvPr id="13" name="Picture 12" descr="Horizontal bar graph of staff hours by classification. From top to bottom. Environmental Scientist 16,782.75 hours, Hazardous Substances Scientist 6,035.25 hours, Senior Environmental Scientist 4,080.25 hours, Senior Environmental Scientist (Supervisory)  3,493.5 hours, Environmental Scientist Program Manager 1 1,970 hours, Supervising Hazardous Substances Engineer I 1,717 hours,&#10;Associate Governmental Program Analyst 3,219.5 hours, Staff Services Analyst 1,597.5 hours, and Office Technician 1,258.5 hours.&#10;">
            <a:extLst>
              <a:ext uri="{FF2B5EF4-FFF2-40B4-BE49-F238E27FC236}">
                <a16:creationId xmlns:a16="http://schemas.microsoft.com/office/drawing/2014/main" id="{4FF206C7-AC91-491B-97DB-320C00099185}"/>
              </a:ext>
            </a:extLst>
          </p:cNvPr>
          <p:cNvPicPr>
            <a:picLocks noChangeAspect="1"/>
          </p:cNvPicPr>
          <p:nvPr/>
        </p:nvPicPr>
        <p:blipFill>
          <a:blip r:embed="rId4"/>
          <a:stretch>
            <a:fillRect/>
          </a:stretch>
        </p:blipFill>
        <p:spPr>
          <a:xfrm>
            <a:off x="533394" y="1701902"/>
            <a:ext cx="6934205" cy="4241698"/>
          </a:xfrm>
          <a:prstGeom prst="rect">
            <a:avLst/>
          </a:prstGeom>
        </p:spPr>
      </p:pic>
      <p:sp>
        <p:nvSpPr>
          <p:cNvPr id="4" name="Content Placeholder 3">
            <a:extLst>
              <a:ext uri="{FF2B5EF4-FFF2-40B4-BE49-F238E27FC236}">
                <a16:creationId xmlns:a16="http://schemas.microsoft.com/office/drawing/2014/main" id="{51A00DE7-0F7A-472F-92EC-2C5F2A7EFDDF}"/>
              </a:ext>
            </a:extLst>
          </p:cNvPr>
          <p:cNvSpPr>
            <a:spLocks noGrp="1"/>
          </p:cNvSpPr>
          <p:nvPr>
            <p:ph sz="half" idx="2"/>
          </p:nvPr>
        </p:nvSpPr>
        <p:spPr>
          <a:xfrm>
            <a:off x="533398" y="1745362"/>
            <a:ext cx="6934201" cy="4980677"/>
          </a:xfrm>
          <a:ln w="3175">
            <a:solidFill>
              <a:schemeClr val="tx1"/>
            </a:solidFill>
          </a:ln>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10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50" dirty="0">
              <a:solidFill>
                <a:prstClr val="black"/>
              </a:solidFill>
            </a:endParaRPr>
          </a:p>
          <a:p>
            <a:pPr marL="0" lvl="0" indent="0" fontAlgn="ctr">
              <a:buNone/>
            </a:pPr>
            <a:endParaRPr lang="en-US" sz="1000" dirty="0">
              <a:solidFill>
                <a:prstClr val="black"/>
              </a:solidFill>
            </a:endParaRPr>
          </a:p>
          <a:p>
            <a:pPr marL="0" lvl="0" indent="0" fontAlgn="ctr">
              <a:buNone/>
            </a:pPr>
            <a:r>
              <a:rPr lang="en-US" sz="1000" dirty="0">
                <a:solidFill>
                  <a:prstClr val="black"/>
                </a:solidFill>
              </a:rPr>
              <a:t>SOURCES: DTSC TEMPO TIME DATA</a:t>
            </a:r>
          </a:p>
          <a:p>
            <a:pPr marL="0" lvl="0" indent="0" fontAlgn="ctr">
              <a:buNone/>
            </a:pPr>
            <a:r>
              <a:rPr lang="en-US" sz="1000" dirty="0">
                <a:solidFill>
                  <a:prstClr val="black"/>
                </a:solidFill>
              </a:rPr>
              <a:t> NOTES: </a:t>
            </a:r>
            <a:r>
              <a:rPr lang="en-US" sz="1000" dirty="0">
                <a:solidFill>
                  <a:prstClr val="black"/>
                </a:solidFill>
                <a:latin typeface="Arial" panose="020B0604020202020204" pitchFamily="34" charset="0"/>
                <a:cs typeface="Arial" panose="020B0604020202020204" pitchFamily="34" charset="0"/>
              </a:rPr>
              <a:t>Leave is not included in this chart. Leave, including state and federal holidays, amounts to 10,729 hours. </a:t>
            </a:r>
            <a:endParaRPr lang="en-US" sz="500" dirty="0"/>
          </a:p>
        </p:txBody>
      </p:sp>
      <p:sp>
        <p:nvSpPr>
          <p:cNvPr id="12" name="Isosceles Triangle 11">
            <a:extLst>
              <a:ext uri="{FF2B5EF4-FFF2-40B4-BE49-F238E27FC236}">
                <a16:creationId xmlns:a16="http://schemas.microsoft.com/office/drawing/2014/main" id="{4700D6FA-E59F-4AE2-95F2-EFFB82F9B3CD}"/>
              </a:ext>
              <a:ext uri="{C183D7F6-B498-43B3-948B-1728B52AA6E4}">
                <adec:decorative xmlns:adec="http://schemas.microsoft.com/office/drawing/2017/decorative" val="1"/>
              </a:ext>
            </a:extLst>
          </p:cNvPr>
          <p:cNvSpPr/>
          <p:nvPr/>
        </p:nvSpPr>
        <p:spPr>
          <a:xfrm rot="5400000">
            <a:off x="5217796" y="3991167"/>
            <a:ext cx="5096160" cy="275298"/>
          </a:xfrm>
          <a:prstGeom prst="triangle">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5219B87E-01FB-4610-B4E5-6552FAF7153A}"/>
              </a:ext>
            </a:extLst>
          </p:cNvPr>
          <p:cNvSpPr>
            <a:spLocks noGrp="1"/>
          </p:cNvSpPr>
          <p:nvPr>
            <p:ph type="body" sz="quarter" idx="3"/>
          </p:nvPr>
        </p:nvSpPr>
        <p:spPr>
          <a:xfrm>
            <a:off x="7964985" y="1457303"/>
            <a:ext cx="3617415" cy="267270"/>
          </a:xfrm>
          <a:solidFill>
            <a:schemeClr val="tx2"/>
          </a:solidFill>
          <a:ln w="3175">
            <a:solidFill>
              <a:schemeClr val="tx1"/>
            </a:solidFill>
          </a:ln>
        </p:spPr>
        <p:txBody>
          <a:bodyPr>
            <a:noAutofit/>
          </a:bodyPr>
          <a:lstStyle/>
          <a:p>
            <a:pPr algn="ctr"/>
            <a:r>
              <a:rPr lang="en-US" sz="1400" b="0">
                <a:solidFill>
                  <a:schemeClr val="bg1"/>
                </a:solidFill>
              </a:rPr>
              <a:t>Key Observations</a:t>
            </a:r>
          </a:p>
        </p:txBody>
      </p:sp>
      <p:sp>
        <p:nvSpPr>
          <p:cNvPr id="6" name="Content Placeholder 5">
            <a:extLst>
              <a:ext uri="{FF2B5EF4-FFF2-40B4-BE49-F238E27FC236}">
                <a16:creationId xmlns:a16="http://schemas.microsoft.com/office/drawing/2014/main" id="{8402BCEF-AF41-48BA-8F09-BCA0CBAE1E4B}"/>
              </a:ext>
            </a:extLst>
          </p:cNvPr>
          <p:cNvSpPr>
            <a:spLocks noGrp="1"/>
          </p:cNvSpPr>
          <p:nvPr>
            <p:ph sz="quarter" idx="4"/>
          </p:nvPr>
        </p:nvSpPr>
        <p:spPr>
          <a:xfrm>
            <a:off x="7964982" y="1727802"/>
            <a:ext cx="3617415" cy="4977447"/>
          </a:xfrm>
          <a:ln w="3175">
            <a:solidFill>
              <a:schemeClr val="tx1"/>
            </a:solidFill>
          </a:ln>
        </p:spPr>
        <p:txBody>
          <a:bodyPr>
            <a:noAutofit/>
          </a:bodyPr>
          <a:lstStyle/>
          <a:p>
            <a:pPr marL="115888" lvl="0" indent="-115888">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is primarily staffed with scientists and engineers, whose expertise is necessary to develop and interpret hazardous waste management regulations and respond to technical questions regarding hazardous waste management laws, exemptions, and exclusions. Knowledge of chemical properties, chemical data analysis, chemical engineering processes on mass-balance ratios, laboratory processes, and testing protocols is required to understand the standards, requirements, and criteria within the regulatory framework.</a:t>
            </a:r>
          </a:p>
          <a:p>
            <a:pPr marL="115888" lvl="0" indent="-115888">
              <a:spcAft>
                <a:spcPts val="6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Scientist and engineer positions require a 4-year degree in a scientific or engineering discipline. Staff assist the public, industry, and state and local government agencies with identifying laws and regulations applicable to their hazardous waste circumstance and clarifying compliance responsibilities. Staff conduct technical research on complex hazardous waste concepts when drafting new regulations.</a:t>
            </a:r>
          </a:p>
          <a:p>
            <a:pPr marL="115888" lvl="0" indent="-115888">
              <a:spcAft>
                <a:spcPts val="300"/>
              </a:spcAft>
              <a:buFont typeface="Wingdings" panose="05000000000000000000" pitchFamily="2" charset="2"/>
              <a:buChar char="§"/>
              <a:defRPr/>
            </a:pPr>
            <a:r>
              <a:rPr lang="en-US" sz="1000">
                <a:solidFill>
                  <a:prstClr val="black"/>
                </a:solidFill>
                <a:latin typeface="Arial" panose="020B0604020202020204" pitchFamily="34" charset="0"/>
                <a:cs typeface="Arial" panose="020B0604020202020204" pitchFamily="34" charset="0"/>
              </a:rPr>
              <a:t>PPSB analysts and professional administrative staff complete crucial activities to support mission critical work. Activities include but are not limited to:</a:t>
            </a:r>
          </a:p>
          <a:p>
            <a:pPr marL="287338" lvl="0" indent="-171450">
              <a:spcAft>
                <a:spcPts val="300"/>
              </a:spcAft>
              <a:buSzPct val="60000"/>
              <a:buFont typeface="Wingdings 3" panose="05040102010807070707" pitchFamily="18" charset="2"/>
              <a:buChar char=""/>
              <a:tabLst>
                <a:tab pos="230188" algn="l"/>
              </a:tabLst>
              <a:defRPr/>
            </a:pPr>
            <a:r>
              <a:rPr lang="en-US" sz="1000">
                <a:solidFill>
                  <a:prstClr val="black"/>
                </a:solidFill>
                <a:latin typeface="Arial" panose="020B0604020202020204" pitchFamily="34" charset="0"/>
                <a:cs typeface="Arial" panose="020B0604020202020204" pitchFamily="34" charset="0"/>
              </a:rPr>
              <a:t>RCRA grant management.</a:t>
            </a:r>
          </a:p>
          <a:p>
            <a:pPr marL="287338" lvl="0" indent="-171450">
              <a:spcAft>
                <a:spcPts val="300"/>
              </a:spcAft>
              <a:buSzPct val="60000"/>
              <a:buFont typeface="Wingdings 3" panose="05040102010807070707" pitchFamily="18" charset="2"/>
              <a:buChar char=""/>
              <a:tabLst>
                <a:tab pos="230188" algn="l"/>
              </a:tabLst>
              <a:defRPr/>
            </a:pPr>
            <a:r>
              <a:rPr lang="en-US" sz="1000">
                <a:solidFill>
                  <a:prstClr val="black"/>
                </a:solidFill>
                <a:latin typeface="Arial" panose="020B0604020202020204" pitchFamily="34" charset="0"/>
                <a:cs typeface="Arial" panose="020B0604020202020204" pitchFamily="34" charset="0"/>
              </a:rPr>
              <a:t>Responding to technical inquiries on DTSC’s e-waste program.</a:t>
            </a:r>
          </a:p>
          <a:p>
            <a:pPr marL="287338" lvl="0" indent="-171450">
              <a:spcAft>
                <a:spcPts val="300"/>
              </a:spcAft>
              <a:buSzPct val="60000"/>
              <a:buFont typeface="Wingdings 3" panose="05040102010807070707" pitchFamily="18" charset="2"/>
              <a:buChar char=""/>
              <a:tabLst>
                <a:tab pos="230188" algn="l"/>
              </a:tabLst>
              <a:defRPr/>
            </a:pPr>
            <a:r>
              <a:rPr lang="en-US" sz="1000">
                <a:solidFill>
                  <a:prstClr val="black"/>
                </a:solidFill>
                <a:latin typeface="Arial" panose="020B0604020202020204" pitchFamily="34" charset="0"/>
                <a:cs typeface="Arial" panose="020B0604020202020204" pitchFamily="34" charset="0"/>
              </a:rPr>
              <a:t>Evaluating certified appliance recycler (CAR) applications and notices of intent to operate a Transportable Treatment Unit.</a:t>
            </a:r>
          </a:p>
          <a:p>
            <a:pPr marL="287338" lvl="0" indent="-171450">
              <a:spcAft>
                <a:spcPts val="300"/>
              </a:spcAft>
              <a:buSzPct val="60000"/>
              <a:buFont typeface="Wingdings 3" panose="05040102010807070707" pitchFamily="18" charset="2"/>
              <a:buChar char=""/>
              <a:tabLst>
                <a:tab pos="230188" algn="l"/>
              </a:tabLst>
              <a:defRPr/>
            </a:pPr>
            <a:r>
              <a:rPr lang="en-US" sz="1000">
                <a:solidFill>
                  <a:prstClr val="black"/>
                </a:solidFill>
                <a:latin typeface="Arial" panose="020B0604020202020204" pitchFamily="34" charset="0"/>
                <a:cs typeface="Arial" panose="020B0604020202020204" pitchFamily="34" charset="0"/>
              </a:rPr>
              <a:t>Managing the program’s budget, contracts, and purchases. </a:t>
            </a:r>
          </a:p>
        </p:txBody>
      </p:sp>
      <p:sp>
        <p:nvSpPr>
          <p:cNvPr id="7" name="Slide Number Placeholder 9">
            <a:extLst>
              <a:ext uri="{FF2B5EF4-FFF2-40B4-BE49-F238E27FC236}">
                <a16:creationId xmlns:a16="http://schemas.microsoft.com/office/drawing/2014/main" id="{F64AF60C-994B-4B66-8298-2C0E6CAA22B5}"/>
              </a:ext>
            </a:extLst>
          </p:cNvPr>
          <p:cNvSpPr>
            <a:spLocks noGrp="1"/>
          </p:cNvSpPr>
          <p:nvPr>
            <p:ph type="sldNum" sz="quarter" idx="12"/>
          </p:nvPr>
        </p:nvSpPr>
        <p:spPr/>
        <p:txBody>
          <a:bodyPr/>
          <a:lstStyle/>
          <a:p>
            <a:fld id="{D79DDE80-F1C1-4874-96F3-354863CC2791}"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523192838"/>
      </p:ext>
    </p:extLst>
  </p:cSld>
  <p:clrMapOvr>
    <a:masterClrMapping/>
  </p:clrMapOvr>
</p:sld>
</file>

<file path=ppt/theme/theme1.xml><?xml version="1.0" encoding="utf-8"?>
<a:theme xmlns:a="http://schemas.openxmlformats.org/drawingml/2006/main" name="blank">
  <a:themeElements>
    <a:clrScheme name="ACC Blue">
      <a:dk1>
        <a:sysClr val="windowText" lastClr="000000"/>
      </a:dk1>
      <a:lt1>
        <a:sysClr val="window" lastClr="FFFFFF"/>
      </a:lt1>
      <a:dk2>
        <a:srgbClr val="333399"/>
      </a:dk2>
      <a:lt2>
        <a:srgbClr val="FFFFFF"/>
      </a:lt2>
      <a:accent1>
        <a:srgbClr val="333399"/>
      </a:accent1>
      <a:accent2>
        <a:srgbClr val="D8D8D8"/>
      </a:accent2>
      <a:accent3>
        <a:srgbClr val="A5A5A5"/>
      </a:accent3>
      <a:accent4>
        <a:srgbClr val="7F7F7F"/>
      </a:accent4>
      <a:accent5>
        <a:srgbClr val="3F3F3F"/>
      </a:accent5>
      <a:accent6>
        <a:srgbClr val="0C0C0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0106ED144AAF4C990E98A827473D85" ma:contentTypeVersion="2" ma:contentTypeDescription="Create a new document." ma:contentTypeScope="" ma:versionID="0558fa644024a2646dda1b71e0b36ded">
  <xsd:schema xmlns:xsd="http://www.w3.org/2001/XMLSchema" xmlns:xs="http://www.w3.org/2001/XMLSchema" xmlns:p="http://schemas.microsoft.com/office/2006/metadata/properties" xmlns:ns2="e945302d-9a08-4d25-a646-9f45423b29f9" targetNamespace="http://schemas.microsoft.com/office/2006/metadata/properties" ma:root="true" ma:fieldsID="47ce16c7765b6c2f47326c24e86ed518" ns2:_="">
    <xsd:import namespace="e945302d-9a08-4d25-a646-9f45423b29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5302d-9a08-4d25-a646-9f45423b2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D20EF-2E32-412F-A817-2F86E218431B}">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schemas.microsoft.com/office/infopath/2007/PartnerControls"/>
    <ds:schemaRef ds:uri="e945302d-9a08-4d25-a646-9f45423b29f9"/>
    <ds:schemaRef ds:uri="http://purl.org/dc/terms/"/>
  </ds:schemaRefs>
</ds:datastoreItem>
</file>

<file path=customXml/itemProps2.xml><?xml version="1.0" encoding="utf-8"?>
<ds:datastoreItem xmlns:ds="http://schemas.openxmlformats.org/officeDocument/2006/customXml" ds:itemID="{5DA1E756-6E62-438C-8B28-E222106FE565}">
  <ds:schemaRefs>
    <ds:schemaRef ds:uri="http://schemas.microsoft.com/sharepoint/v3/contenttype/forms"/>
  </ds:schemaRefs>
</ds:datastoreItem>
</file>

<file path=customXml/itemProps3.xml><?xml version="1.0" encoding="utf-8"?>
<ds:datastoreItem xmlns:ds="http://schemas.openxmlformats.org/officeDocument/2006/customXml" ds:itemID="{453086D9-FE27-4661-8713-939906BE5AB2}">
  <ds:schemaRefs>
    <ds:schemaRef ds:uri="e945302d-9a08-4d25-a646-9f45423b29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5237</Words>
  <Application>Microsoft Office PowerPoint</Application>
  <PresentationFormat>Widescreen</PresentationFormat>
  <Paragraphs>509</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Wingdings</vt:lpstr>
      <vt:lpstr>Wingdings 3</vt:lpstr>
      <vt:lpstr>blank</vt:lpstr>
      <vt:lpstr>Hazardous Waste Management Program Policy and Program Support Branch  Workload Analysis for Fiscal Year 2018 - 2019  October 26, 2020</vt:lpstr>
      <vt:lpstr>Slide Intentionally Left Blank</vt:lpstr>
      <vt:lpstr>Purpose</vt:lpstr>
      <vt:lpstr>Mission Statements</vt:lpstr>
      <vt:lpstr>The Policy and Program Support Branch provides technical and scientific support to government agencies, industries, and the public on the management of hazardous waste</vt:lpstr>
      <vt:lpstr>Policy and Program Support Branch FY 2018-19 accomplishment highlights</vt:lpstr>
      <vt:lpstr>Policy and Program Support Branch Statutory Authorities</vt:lpstr>
      <vt:lpstr>Overview of Policy and Program Support Branch</vt:lpstr>
      <vt:lpstr>80 percent of PPSB staff are scientists and engineers</vt:lpstr>
      <vt:lpstr>61 percent of PPSB’s workload is comprised of regulatory and policy development, RCRA grant management, and interpretive technical services</vt:lpstr>
      <vt:lpstr>76 percent of RAO’s workload is comprised of providing technical assistance to industry, local governments, and the CUPAs</vt:lpstr>
      <vt:lpstr>84 percent of PDU’s workload is comprised of RCRA authorization activities, rulemaking development, and providing technical assistance to industry and local governments</vt:lpstr>
      <vt:lpstr>86 percent of PIU’s workload is comprised of RCRA grant management and implementation activities</vt:lpstr>
      <vt:lpstr>96 percent of branch manager and direct reports’ workload is comprised of technical program assistance and administrative activities</vt:lpstr>
      <vt:lpstr>PPSB is leading the way for management of end-of-life solar photovoltaic panels to reduce future environmental and regulatory burdens</vt:lpstr>
      <vt:lpstr>PPSB is streamlining the regulatory support response process for Certified Unified Program Agencies</vt:lpstr>
      <vt:lpstr>With current resources, PPSB estimates it will complete RCRA authorization for all current, required packages by 2035</vt:lpstr>
      <vt:lpstr>For FY 2019-20, a minimum of 11 additional positions is needed to avoid serious consequences</vt:lpstr>
      <vt:lpstr>DTSC is focusing on source reduction by reinstating the Pollution Prevention Program</vt:lpstr>
      <vt:lpstr>The Pollution Prevention Program will identify hazardous waste management alternatives to reduce hazardous waste destined for disposal </vt:lpstr>
      <vt:lpstr>Conclusion</vt:lpstr>
      <vt:lpstr>Contact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DTSC's Policy and Program Support Branch Executive Deck Fiscal Year 2018 to 2019</dc:title>
  <dc:creator>Andrew Chang and Company</dc:creator>
  <cp:lastModifiedBy>Numazu, Jane@DTSC</cp:lastModifiedBy>
  <cp:revision>3</cp:revision>
  <cp:lastPrinted>2020-03-09T23:26:35Z</cp:lastPrinted>
  <dcterms:created xsi:type="dcterms:W3CDTF">2015-03-02T18:39:53Z</dcterms:created>
  <dcterms:modified xsi:type="dcterms:W3CDTF">2021-02-03T02:49:36Z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0x0101007D0106ED144AAF4C990E98A827473D85</vt:lpwstr>
  </property>
  <property fmtid="{D5CDD505-2E9C-101B-9397-08002B2CF9AE}" pid="3" name="_MarkAsFinal">
    <vt:bool>true</vt:bool>
  </property>
</Properties>
</file>